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4" r:id="rId2"/>
    <p:sldId id="433" r:id="rId3"/>
    <p:sldId id="552" r:id="rId4"/>
    <p:sldId id="553" r:id="rId5"/>
    <p:sldId id="554" r:id="rId6"/>
    <p:sldId id="557" r:id="rId7"/>
    <p:sldId id="558" r:id="rId8"/>
    <p:sldId id="559" r:id="rId9"/>
    <p:sldId id="560" r:id="rId10"/>
    <p:sldId id="561" r:id="rId11"/>
    <p:sldId id="562" r:id="rId12"/>
    <p:sldId id="563" r:id="rId13"/>
    <p:sldId id="564" r:id="rId14"/>
    <p:sldId id="565" r:id="rId15"/>
    <p:sldId id="566" r:id="rId16"/>
    <p:sldId id="556" r:id="rId17"/>
    <p:sldId id="568" r:id="rId18"/>
    <p:sldId id="569" r:id="rId19"/>
    <p:sldId id="570" r:id="rId20"/>
    <p:sldId id="571" r:id="rId21"/>
    <p:sldId id="572" r:id="rId22"/>
    <p:sldId id="573" r:id="rId23"/>
    <p:sldId id="574" r:id="rId24"/>
    <p:sldId id="575" r:id="rId25"/>
    <p:sldId id="576" r:id="rId26"/>
    <p:sldId id="577" r:id="rId27"/>
    <p:sldId id="578" r:id="rId28"/>
    <p:sldId id="579" r:id="rId29"/>
    <p:sldId id="580" r:id="rId30"/>
    <p:sldId id="581" r:id="rId31"/>
    <p:sldId id="582" r:id="rId32"/>
    <p:sldId id="583" r:id="rId33"/>
    <p:sldId id="584" r:id="rId34"/>
    <p:sldId id="423" r:id="rId35"/>
  </p:sldIdLst>
  <p:sldSz cx="9939338" cy="7451725"/>
  <p:notesSz cx="6797675" cy="9856788"/>
  <p:defaultTextStyle>
    <a:defPPr>
      <a:defRPr lang="en-US"/>
    </a:defPPr>
    <a:lvl1pPr marL="0" algn="l" defTabSz="49688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6885" algn="l" defTabSz="49688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3770" algn="l" defTabSz="49688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0655" algn="l" defTabSz="49688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87540" algn="l" defTabSz="49688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4425" algn="l" defTabSz="49688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1310" algn="l" defTabSz="49688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78195" algn="l" defTabSz="49688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75080" algn="l" defTabSz="49688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B040"/>
    <a:srgbClr val="00163B"/>
    <a:srgbClr val="000000"/>
    <a:srgbClr val="5D1145"/>
    <a:srgbClr val="B0CD3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sfarv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4643" autoAdjust="0"/>
  </p:normalViewPr>
  <p:slideViewPr>
    <p:cSldViewPr snapToGrid="0" snapToObjects="1">
      <p:cViewPr>
        <p:scale>
          <a:sx n="75" d="100"/>
          <a:sy n="75" d="100"/>
        </p:scale>
        <p:origin x="-1680" y="-80"/>
      </p:cViewPr>
      <p:guideLst>
        <p:guide orient="horz" pos="2347"/>
        <p:guide pos="313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/>
          <p:nvPr userDrawn="1"/>
        </p:nvSpPr>
        <p:spPr>
          <a:xfrm>
            <a:off x="0" y="0"/>
            <a:ext cx="9944004" cy="7451725"/>
          </a:xfrm>
          <a:prstGeom prst="rect">
            <a:avLst/>
          </a:prstGeom>
          <a:solidFill>
            <a:srgbClr val="00163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1" descr="5foto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5788" y="1279054"/>
            <a:ext cx="8309043" cy="2029164"/>
          </a:xfrm>
          <a:prstGeom prst="rect">
            <a:avLst/>
          </a:prstGeom>
        </p:spPr>
      </p:pic>
      <p:pic>
        <p:nvPicPr>
          <p:cNvPr id="10" name="Picture 2" descr="CPH_CBA_Payoff_NEG_CMY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5790" y="1149719"/>
            <a:ext cx="7311326" cy="198320"/>
          </a:xfrm>
          <a:prstGeom prst="rect">
            <a:avLst/>
          </a:prstGeom>
        </p:spPr>
      </p:pic>
      <p:sp>
        <p:nvSpPr>
          <p:cNvPr id="20" name="Pladsholder til tekst 19"/>
          <p:cNvSpPr>
            <a:spLocks noGrp="1"/>
          </p:cNvSpPr>
          <p:nvPr>
            <p:ph type="body" sz="quarter" idx="10" hasCustomPrompt="1"/>
          </p:nvPr>
        </p:nvSpPr>
        <p:spPr>
          <a:xfrm>
            <a:off x="1127236" y="3639312"/>
            <a:ext cx="7399879" cy="784687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buNone/>
              <a:defRPr sz="3600">
                <a:solidFill>
                  <a:srgbClr val="FBB040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da-DK" dirty="0" smtClean="0"/>
              <a:t>Tilføj titel</a:t>
            </a:r>
            <a:endParaRPr lang="da-DK" dirty="0"/>
          </a:p>
        </p:txBody>
      </p:sp>
      <p:sp>
        <p:nvSpPr>
          <p:cNvPr id="22" name="Pladsholder til tekst 21"/>
          <p:cNvSpPr>
            <a:spLocks noGrp="1"/>
          </p:cNvSpPr>
          <p:nvPr>
            <p:ph type="body" sz="quarter" idx="11" hasCustomPrompt="1"/>
          </p:nvPr>
        </p:nvSpPr>
        <p:spPr>
          <a:xfrm>
            <a:off x="1127236" y="4426458"/>
            <a:ext cx="7409023" cy="2285238"/>
          </a:xfrm>
          <a:prstGeom prst="rect">
            <a:avLst/>
          </a:prstGeom>
        </p:spPr>
        <p:txBody>
          <a:bodyPr/>
          <a:lstStyle>
            <a:lvl1pPr>
              <a:buNone/>
              <a:defRPr sz="1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da-DK" dirty="0" smtClean="0">
                <a:solidFill>
                  <a:srgbClr val="FFFFFF"/>
                </a:solidFill>
              </a:rPr>
              <a:t>PowerPoint 31.07.2012 [RET DATO]</a:t>
            </a:r>
            <a:endParaRPr lang="da-DK" dirty="0"/>
          </a:p>
        </p:txBody>
      </p:sp>
      <p:pic>
        <p:nvPicPr>
          <p:cNvPr id="11" name="Picture 5" descr="CPHbusinessNEG_RGB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4008" y="10855"/>
            <a:ext cx="2339996" cy="92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40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t em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/>
          <p:nvPr userDrawn="1"/>
        </p:nvSpPr>
        <p:spPr>
          <a:xfrm>
            <a:off x="0" y="0"/>
            <a:ext cx="9944004" cy="7451725"/>
          </a:xfrm>
          <a:prstGeom prst="rect">
            <a:avLst/>
          </a:prstGeom>
          <a:solidFill>
            <a:srgbClr val="00163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6" descr="3foto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5788" y="1304241"/>
            <a:ext cx="7500977" cy="3443013"/>
          </a:xfrm>
          <a:prstGeom prst="rect">
            <a:avLst/>
          </a:prstGeom>
        </p:spPr>
      </p:pic>
      <p:sp>
        <p:nvSpPr>
          <p:cNvPr id="8" name="Pladsholder til tekst 7"/>
          <p:cNvSpPr>
            <a:spLocks noGrp="1"/>
          </p:cNvSpPr>
          <p:nvPr>
            <p:ph type="body" sz="quarter" idx="10" hasCustomPrompt="1"/>
          </p:nvPr>
        </p:nvSpPr>
        <p:spPr>
          <a:xfrm>
            <a:off x="1127402" y="4855464"/>
            <a:ext cx="7589363" cy="779609"/>
          </a:xfrm>
          <a:prstGeom prst="rect">
            <a:avLst/>
          </a:prstGeom>
        </p:spPr>
        <p:txBody>
          <a:bodyPr/>
          <a:lstStyle>
            <a:lvl1pPr>
              <a:buNone/>
              <a:defRPr sz="3600">
                <a:solidFill>
                  <a:srgbClr val="FBB040"/>
                </a:solidFill>
              </a:defRPr>
            </a:lvl1pPr>
          </a:lstStyle>
          <a:p>
            <a:pPr lvl="0"/>
            <a:r>
              <a:rPr lang="da-DK" dirty="0" smtClean="0"/>
              <a:t>Overskrift</a:t>
            </a:r>
            <a:endParaRPr lang="da-DK" dirty="0"/>
          </a:p>
        </p:txBody>
      </p:sp>
      <p:sp>
        <p:nvSpPr>
          <p:cNvPr id="12" name="Pladsholder til tekst 11"/>
          <p:cNvSpPr>
            <a:spLocks noGrp="1"/>
          </p:cNvSpPr>
          <p:nvPr>
            <p:ph type="body" sz="quarter" idx="11" hasCustomPrompt="1"/>
          </p:nvPr>
        </p:nvSpPr>
        <p:spPr>
          <a:xfrm>
            <a:off x="1127237" y="5644216"/>
            <a:ext cx="7589528" cy="148810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da-DK" dirty="0" err="1" smtClean="0"/>
              <a:t>Duis</a:t>
            </a:r>
            <a:r>
              <a:rPr lang="da-DK" dirty="0" smtClean="0"/>
              <a:t> </a:t>
            </a:r>
            <a:r>
              <a:rPr lang="da-DK" dirty="0" err="1" smtClean="0"/>
              <a:t>autem</a:t>
            </a:r>
            <a:r>
              <a:rPr lang="da-DK" dirty="0" smtClean="0"/>
              <a:t> vel </a:t>
            </a:r>
            <a:r>
              <a:rPr lang="da-DK" dirty="0" err="1" smtClean="0"/>
              <a:t>eum</a:t>
            </a:r>
            <a:r>
              <a:rPr lang="da-DK" dirty="0" smtClean="0"/>
              <a:t> </a:t>
            </a:r>
            <a:r>
              <a:rPr lang="da-DK" dirty="0" err="1" smtClean="0"/>
              <a:t>iriure</a:t>
            </a:r>
            <a:r>
              <a:rPr lang="da-DK" dirty="0" smtClean="0"/>
              <a:t> </a:t>
            </a:r>
            <a:r>
              <a:rPr lang="da-DK" dirty="0" err="1" smtClean="0"/>
              <a:t>dolor</a:t>
            </a:r>
            <a:r>
              <a:rPr lang="da-DK" dirty="0" smtClean="0"/>
              <a:t> in </a:t>
            </a:r>
            <a:r>
              <a:rPr lang="da-DK" dirty="0" err="1" smtClean="0"/>
              <a:t>hendrerit</a:t>
            </a:r>
            <a:r>
              <a:rPr lang="da-DK" dirty="0" smtClean="0"/>
              <a:t> in </a:t>
            </a:r>
            <a:r>
              <a:rPr lang="da-DK" dirty="0" err="1" smtClean="0"/>
              <a:t>vulputate</a:t>
            </a:r>
            <a:r>
              <a:rPr lang="da-DK" dirty="0" smtClean="0"/>
              <a:t> </a:t>
            </a:r>
            <a:r>
              <a:rPr lang="da-DK" dirty="0" err="1" smtClean="0"/>
              <a:t>velit</a:t>
            </a:r>
            <a:r>
              <a:rPr lang="da-DK" dirty="0" smtClean="0"/>
              <a:t> </a:t>
            </a:r>
            <a:r>
              <a:rPr lang="da-DK" dirty="0" err="1" smtClean="0"/>
              <a:t>hendrerit</a:t>
            </a:r>
            <a:r>
              <a:rPr lang="da-DK" dirty="0" smtClean="0"/>
              <a:t> in </a:t>
            </a:r>
            <a:r>
              <a:rPr lang="da-DK" dirty="0" err="1" smtClean="0"/>
              <a:t>vulputate</a:t>
            </a:r>
            <a:r>
              <a:rPr lang="da-DK" dirty="0" smtClean="0"/>
              <a:t> </a:t>
            </a:r>
            <a:r>
              <a:rPr lang="da-DK" dirty="0" err="1" smtClean="0"/>
              <a:t>velit</a:t>
            </a:r>
            <a:r>
              <a:rPr lang="da-DK" dirty="0" smtClean="0"/>
              <a:t> </a:t>
            </a:r>
            <a:r>
              <a:rPr lang="da-DK" dirty="0" err="1" smtClean="0"/>
              <a:t>hendrerit</a:t>
            </a:r>
            <a:r>
              <a:rPr lang="da-DK" dirty="0" smtClean="0"/>
              <a:t> in </a:t>
            </a:r>
            <a:r>
              <a:rPr lang="da-DK" dirty="0" err="1" smtClean="0"/>
              <a:t>vulputate</a:t>
            </a:r>
            <a:r>
              <a:rPr lang="da-DK" dirty="0" smtClean="0"/>
              <a:t> </a:t>
            </a:r>
            <a:r>
              <a:rPr lang="da-DK" dirty="0" err="1" smtClean="0"/>
              <a:t>velit</a:t>
            </a:r>
            <a:endParaRPr lang="da-DK" dirty="0"/>
          </a:p>
        </p:txBody>
      </p:sp>
      <p:pic>
        <p:nvPicPr>
          <p:cNvPr id="6" name="Picture 5" descr="CPHbusinessNEG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4008" y="10855"/>
            <a:ext cx="2339996" cy="9279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dsholder til tekst 5"/>
          <p:cNvSpPr>
            <a:spLocks noGrp="1"/>
          </p:cNvSpPr>
          <p:nvPr>
            <p:ph type="body" sz="quarter" idx="10" hasCustomPrompt="1"/>
          </p:nvPr>
        </p:nvSpPr>
        <p:spPr>
          <a:xfrm>
            <a:off x="554736" y="727670"/>
            <a:ext cx="8789988" cy="1242418"/>
          </a:xfrm>
          <a:prstGeom prst="rect">
            <a:avLst/>
          </a:prstGeom>
        </p:spPr>
        <p:txBody>
          <a:bodyPr/>
          <a:lstStyle>
            <a:lvl1pPr>
              <a:buNone/>
              <a:defRPr sz="3600" b="1" baseline="0">
                <a:solidFill>
                  <a:srgbClr val="FBB040"/>
                </a:solidFill>
              </a:defRPr>
            </a:lvl1pPr>
          </a:lstStyle>
          <a:p>
            <a:pPr lvl="0"/>
            <a:r>
              <a:rPr lang="da-DK" dirty="0" smtClean="0"/>
              <a:t>Skriv titel</a:t>
            </a:r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1"/>
          </p:nvPr>
        </p:nvSpPr>
        <p:spPr>
          <a:xfrm>
            <a:off x="879373" y="2773085"/>
            <a:ext cx="8054315" cy="3600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163B"/>
                </a:solidFill>
              </a:defRPr>
            </a:lvl1pPr>
            <a:lvl2pPr>
              <a:defRPr>
                <a:solidFill>
                  <a:srgbClr val="00163B"/>
                </a:solidFill>
              </a:defRPr>
            </a:lvl2pPr>
            <a:lvl3pPr>
              <a:defRPr>
                <a:solidFill>
                  <a:srgbClr val="00163B"/>
                </a:solidFill>
              </a:defRPr>
            </a:lvl3pPr>
            <a:lvl4pPr>
              <a:defRPr>
                <a:solidFill>
                  <a:srgbClr val="00163B"/>
                </a:solidFill>
              </a:defRPr>
            </a:lvl4pPr>
            <a:lvl5pPr>
              <a:defRPr>
                <a:solidFill>
                  <a:srgbClr val="00163B"/>
                </a:solidFill>
              </a:defRPr>
            </a:lvl5pPr>
          </a:lstStyle>
          <a:p>
            <a:pPr lvl="0"/>
            <a:r>
              <a:rPr lang="da-DK" smtClean="0"/>
              <a:t>Klik for at redigere typografi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967" y="765044"/>
            <a:ext cx="8945404" cy="1241954"/>
          </a:xfrm>
          <a:prstGeom prst="rect">
            <a:avLst/>
          </a:prstGeom>
        </p:spPr>
        <p:txBody>
          <a:bodyPr lIns="99377" tIns="49688" rIns="99377" bIns="49688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967" y="2103042"/>
            <a:ext cx="8945404" cy="4769104"/>
          </a:xfrm>
          <a:prstGeom prst="rect">
            <a:avLst/>
          </a:prstGeom>
        </p:spPr>
        <p:txBody>
          <a:bodyPr lIns="99377" tIns="49688" rIns="99377" bIns="49688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6967" y="6906646"/>
            <a:ext cx="2319179" cy="396735"/>
          </a:xfrm>
          <a:prstGeom prst="rect">
            <a:avLst/>
          </a:prstGeom>
        </p:spPr>
        <p:txBody>
          <a:bodyPr lIns="99377" tIns="49688" rIns="99377" bIns="49688"/>
          <a:lstStyle/>
          <a:p>
            <a:fld id="{D2FD1E4D-6B93-4EE9-8A10-B8AD336451E2}" type="datetimeFigureOut">
              <a:rPr lang="da-DK" smtClean="0"/>
              <a:pPr/>
              <a:t>14/02/16</a:t>
            </a:fld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974" y="6906646"/>
            <a:ext cx="3644424" cy="396735"/>
          </a:xfrm>
          <a:prstGeom prst="rect">
            <a:avLst/>
          </a:prstGeom>
        </p:spPr>
        <p:txBody>
          <a:bodyPr lIns="99377" tIns="49688" rIns="99377" bIns="49688"/>
          <a:lstStyle/>
          <a:p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4093" y="6906646"/>
            <a:ext cx="828278" cy="396735"/>
          </a:xfrm>
          <a:prstGeom prst="rect">
            <a:avLst/>
          </a:prstGeom>
        </p:spPr>
        <p:txBody>
          <a:bodyPr lIns="99377" tIns="49688" rIns="99377" bIns="49688"/>
          <a:lstStyle/>
          <a:p>
            <a:fld id="{F8DE68CA-CE29-48B2-A76D-5FAA5388020D}" type="slidenum">
              <a:rPr lang="da-DK" smtClean="0"/>
              <a:pPr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46339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PHbusiness_RGB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2334" y="10867"/>
            <a:ext cx="2347874" cy="93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532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</p:sldLayoutIdLst>
  <p:txStyles>
    <p:titleStyle>
      <a:lvl1pPr algn="l" defTabSz="496885" rtl="0" eaLnBrk="1" latinLnBrk="0" hangingPunct="1">
        <a:spcBef>
          <a:spcPct val="0"/>
        </a:spcBef>
        <a:buNone/>
        <a:defRPr sz="3600" kern="1200">
          <a:solidFill>
            <a:srgbClr val="FBB040"/>
          </a:solidFill>
          <a:latin typeface="Verdana"/>
          <a:ea typeface="+mj-ea"/>
          <a:cs typeface="Verdana"/>
        </a:defRPr>
      </a:lvl1pPr>
    </p:titleStyle>
    <p:bodyStyle>
      <a:lvl1pPr marL="372664" indent="-372664" algn="l" defTabSz="496885" rtl="0" eaLnBrk="1" latinLnBrk="0" hangingPunct="1">
        <a:spcBef>
          <a:spcPct val="20000"/>
        </a:spcBef>
        <a:buClr>
          <a:srgbClr val="FBB040"/>
        </a:buClr>
        <a:buFont typeface="Wingdings" charset="2"/>
        <a:buChar char="§"/>
        <a:defRPr sz="1800" kern="1200">
          <a:solidFill>
            <a:srgbClr val="00163B"/>
          </a:solidFill>
          <a:latin typeface="Verdana"/>
          <a:ea typeface="+mn-ea"/>
          <a:cs typeface="Verdana"/>
        </a:defRPr>
      </a:lvl1pPr>
      <a:lvl2pPr marL="807438" indent="-310553" algn="l" defTabSz="496885" rtl="0" eaLnBrk="1" latinLnBrk="0" hangingPunct="1">
        <a:spcBef>
          <a:spcPct val="20000"/>
        </a:spcBef>
        <a:buClr>
          <a:srgbClr val="FBB040"/>
        </a:buClr>
        <a:buFont typeface="Wingdings" charset="2"/>
        <a:buChar char="§"/>
        <a:defRPr sz="1800" kern="1200">
          <a:solidFill>
            <a:srgbClr val="00163B"/>
          </a:solidFill>
          <a:latin typeface="Verdana"/>
          <a:ea typeface="+mn-ea"/>
          <a:cs typeface="Verdana"/>
        </a:defRPr>
      </a:lvl2pPr>
      <a:lvl3pPr marL="1242212" indent="-248442" algn="l" defTabSz="496885" rtl="0" eaLnBrk="1" latinLnBrk="0" hangingPunct="1">
        <a:spcBef>
          <a:spcPct val="20000"/>
        </a:spcBef>
        <a:buClr>
          <a:srgbClr val="FBB040"/>
        </a:buClr>
        <a:buFont typeface="Wingdings" charset="2"/>
        <a:buChar char="§"/>
        <a:defRPr sz="1800" kern="1200">
          <a:solidFill>
            <a:srgbClr val="00163B"/>
          </a:solidFill>
          <a:latin typeface="Verdana"/>
          <a:ea typeface="+mn-ea"/>
          <a:cs typeface="Verdana"/>
        </a:defRPr>
      </a:lvl3pPr>
      <a:lvl4pPr marL="1739097" indent="-248442" algn="l" defTabSz="496885" rtl="0" eaLnBrk="1" latinLnBrk="0" hangingPunct="1">
        <a:spcBef>
          <a:spcPct val="20000"/>
        </a:spcBef>
        <a:buClr>
          <a:srgbClr val="FBB040"/>
        </a:buClr>
        <a:buFont typeface="Wingdings" charset="2"/>
        <a:buChar char="§"/>
        <a:defRPr sz="1800" kern="1200">
          <a:solidFill>
            <a:srgbClr val="00163B"/>
          </a:solidFill>
          <a:latin typeface="Verdana"/>
          <a:ea typeface="+mn-ea"/>
          <a:cs typeface="Verdana"/>
        </a:defRPr>
      </a:lvl4pPr>
      <a:lvl5pPr marL="2235982" indent="-248442" algn="l" defTabSz="496885" rtl="0" eaLnBrk="1" latinLnBrk="0" hangingPunct="1">
        <a:spcBef>
          <a:spcPct val="20000"/>
        </a:spcBef>
        <a:buClr>
          <a:srgbClr val="FBB040"/>
        </a:buClr>
        <a:buFont typeface="Wingdings" charset="2"/>
        <a:buChar char="§"/>
        <a:defRPr sz="1800" kern="1200">
          <a:solidFill>
            <a:srgbClr val="00163B"/>
          </a:solidFill>
          <a:latin typeface="Verdana"/>
          <a:ea typeface="+mn-ea"/>
          <a:cs typeface="Verdana"/>
        </a:defRPr>
      </a:lvl5pPr>
      <a:lvl6pPr marL="2732867" indent="-248442" algn="l" defTabSz="496885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29752" indent="-248442" algn="l" defTabSz="496885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26637" indent="-248442" algn="l" defTabSz="496885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23522" indent="-248442" algn="l" defTabSz="496885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968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6885" algn="l" defTabSz="4968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3770" algn="l" defTabSz="4968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0655" algn="l" defTabSz="4968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87540" algn="l" defTabSz="4968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4425" algn="l" defTabSz="4968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1310" algn="l" defTabSz="4968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78195" algn="l" defTabSz="4968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75080" algn="l" defTabSz="4968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wmf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sz="2400" dirty="0"/>
              <a:t>Firewalls and </a:t>
            </a:r>
            <a:r>
              <a:rPr lang="da-DK" sz="2400" dirty="0" err="1"/>
              <a:t>network</a:t>
            </a:r>
            <a:r>
              <a:rPr lang="da-DK" sz="2400" dirty="0"/>
              <a:t> </a:t>
            </a:r>
            <a:r>
              <a:rPr lang="da-DK" sz="2400" dirty="0" err="1"/>
              <a:t>security</a:t>
            </a:r>
            <a:endParaRPr lang="da-DK" sz="240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1"/>
          </p:nvPr>
        </p:nvSpPr>
        <p:spPr>
          <a:xfrm>
            <a:off x="1127237" y="5644216"/>
            <a:ext cx="7914682" cy="1488103"/>
          </a:xfrm>
        </p:spPr>
        <p:txBody>
          <a:bodyPr/>
          <a:lstStyle/>
          <a:p>
            <a:r>
              <a:rPr lang="da-DK" dirty="0"/>
              <a:t>To </a:t>
            </a:r>
            <a:r>
              <a:rPr lang="da-DK" dirty="0" err="1"/>
              <a:t>know</a:t>
            </a:r>
            <a:r>
              <a:rPr lang="da-DK" dirty="0"/>
              <a:t> of </a:t>
            </a:r>
            <a:r>
              <a:rPr lang="da-DK" dirty="0" err="1"/>
              <a:t>threats</a:t>
            </a:r>
            <a:r>
              <a:rPr lang="da-DK" dirty="0"/>
              <a:t> and </a:t>
            </a:r>
            <a:r>
              <a:rPr lang="da-DK" dirty="0" err="1"/>
              <a:t>controls</a:t>
            </a:r>
            <a:r>
              <a:rPr lang="da-DK" dirty="0"/>
              <a:t> in </a:t>
            </a:r>
            <a:r>
              <a:rPr lang="da-DK" dirty="0" err="1"/>
              <a:t>wired</a:t>
            </a:r>
            <a:r>
              <a:rPr lang="da-DK" dirty="0"/>
              <a:t> </a:t>
            </a:r>
            <a:r>
              <a:rPr lang="da-DK" dirty="0" err="1"/>
              <a:t>networks</a:t>
            </a:r>
            <a:r>
              <a:rPr lang="da-DK" dirty="0"/>
              <a:t>. </a:t>
            </a:r>
            <a:endParaRPr lang="da-DK" dirty="0" smtClean="0"/>
          </a:p>
          <a:p>
            <a:r>
              <a:rPr lang="da-DK" dirty="0" smtClean="0"/>
              <a:t>How </a:t>
            </a:r>
            <a:r>
              <a:rPr lang="da-DK" dirty="0" err="1"/>
              <a:t>various</a:t>
            </a:r>
            <a:r>
              <a:rPr lang="da-DK" dirty="0"/>
              <a:t> firewalls </a:t>
            </a:r>
            <a:r>
              <a:rPr lang="da-DK" dirty="0" err="1"/>
              <a:t>works</a:t>
            </a:r>
            <a:r>
              <a:rPr lang="da-DK" dirty="0"/>
              <a:t>, </a:t>
            </a:r>
            <a:r>
              <a:rPr lang="da-DK" dirty="0" err="1"/>
              <a:t>filtering</a:t>
            </a:r>
            <a:r>
              <a:rPr lang="da-DK" dirty="0"/>
              <a:t> routers, </a:t>
            </a:r>
            <a:r>
              <a:rPr lang="da-DK" dirty="0" err="1"/>
              <a:t>application</a:t>
            </a:r>
            <a:r>
              <a:rPr lang="da-DK" dirty="0"/>
              <a:t> firewalls and IDS, IPS &amp; WAF</a:t>
            </a:r>
          </a:p>
        </p:txBody>
      </p:sp>
      <p:sp>
        <p:nvSpPr>
          <p:cNvPr id="4" name="Tekstfelt 3"/>
          <p:cNvSpPr txBox="1"/>
          <p:nvPr/>
        </p:nvSpPr>
        <p:spPr>
          <a:xfrm>
            <a:off x="8551134" y="6932264"/>
            <a:ext cx="1240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800" dirty="0" smtClean="0">
                <a:solidFill>
                  <a:srgbClr val="BFBFBF"/>
                </a:solidFill>
              </a:rPr>
              <a:t>Tue Becher</a:t>
            </a:r>
            <a:endParaRPr lang="da-DK" sz="1800" dirty="0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495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Packet filtering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 smtClean="0"/>
              <a:t>Examine data packets as they attempt to pass through the firewall</a:t>
            </a:r>
          </a:p>
          <a:p>
            <a:endParaRPr lang="en-GB" noProof="0" dirty="0" smtClean="0"/>
          </a:p>
          <a:p>
            <a:r>
              <a:rPr lang="en-GB" noProof="0" dirty="0" smtClean="0"/>
              <a:t>Rule based filtering using source, destination and port information within the packet</a:t>
            </a:r>
          </a:p>
          <a:p>
            <a:endParaRPr lang="en-GB" noProof="0" dirty="0" smtClean="0"/>
          </a:p>
          <a:p>
            <a:r>
              <a:rPr lang="en-GB" noProof="0" dirty="0" smtClean="0"/>
              <a:t>Easy to block traffic on specific ports</a:t>
            </a:r>
          </a:p>
          <a:p>
            <a:endParaRPr lang="en-GB" noProof="0" dirty="0" smtClean="0"/>
          </a:p>
          <a:p>
            <a:r>
              <a:rPr lang="en-GB" noProof="0" dirty="0" smtClean="0"/>
              <a:t>Simple but less secure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7639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Circuit level gateways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Monitors TCP handshaking in the OSI session layer</a:t>
            </a:r>
            <a:endParaRPr lang="en-GB" noProof="0" dirty="0" smtClean="0"/>
          </a:p>
          <a:p>
            <a:r>
              <a:rPr lang="en-GB" noProof="0" dirty="0" smtClean="0"/>
              <a:t>Only allow traffic on valid connections (TCP) </a:t>
            </a:r>
          </a:p>
          <a:p>
            <a:r>
              <a:rPr lang="en-GB" noProof="0" dirty="0" smtClean="0"/>
              <a:t>Does not filter packages</a:t>
            </a:r>
          </a:p>
          <a:p>
            <a:r>
              <a:rPr lang="en-GB" dirty="0" smtClean="0"/>
              <a:t>Hides origin of internal traffic (similar to a proxy)</a:t>
            </a:r>
          </a:p>
          <a:p>
            <a:pPr lvl="8"/>
            <a:endParaRPr lang="en-GB" noProof="0" dirty="0" smtClean="0"/>
          </a:p>
          <a:p>
            <a:r>
              <a:rPr lang="en-GB" noProof="0" dirty="0" smtClean="0"/>
              <a:t>Example:</a:t>
            </a:r>
          </a:p>
          <a:p>
            <a:pPr lvl="1"/>
            <a:r>
              <a:rPr lang="en-GB" noProof="0" dirty="0" smtClean="0"/>
              <a:t>NAT – Network address translation</a:t>
            </a:r>
          </a:p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6009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Application level gateways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 smtClean="0"/>
              <a:t>Running proxy applications</a:t>
            </a:r>
          </a:p>
          <a:p>
            <a:pPr lvl="1"/>
            <a:r>
              <a:rPr lang="en-GB" noProof="0" dirty="0" smtClean="0"/>
              <a:t>HTTP, FTP, SMTP, POP3,...</a:t>
            </a:r>
          </a:p>
          <a:p>
            <a:r>
              <a:rPr lang="en-GB" noProof="0" dirty="0" smtClean="0"/>
              <a:t>No direct communication between outside sources and computers behind the firewall</a:t>
            </a:r>
          </a:p>
          <a:p>
            <a:r>
              <a:rPr lang="en-GB" noProof="0" dirty="0" smtClean="0"/>
              <a:t>Filtering rules can use the content of the data transmitted</a:t>
            </a:r>
          </a:p>
          <a:p>
            <a:pPr lvl="1"/>
            <a:r>
              <a:rPr lang="en-GB" noProof="0" dirty="0" smtClean="0"/>
              <a:t>No access to *.youtube.com</a:t>
            </a:r>
          </a:p>
          <a:p>
            <a:endParaRPr lang="en-GB" noProof="0" dirty="0" smtClean="0"/>
          </a:p>
        </p:txBody>
      </p:sp>
    </p:spTree>
    <p:extLst>
      <p:ext uri="{BB962C8B-B14F-4D97-AF65-F5344CB8AC3E}">
        <p14:creationId xmlns:p14="http://schemas.microsoft.com/office/powerpoint/2010/main" val="3967020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Statefull inspection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 smtClean="0"/>
              <a:t>Combining packet filtering with gateway methods</a:t>
            </a:r>
          </a:p>
          <a:p>
            <a:r>
              <a:rPr lang="en-GB" noProof="0" dirty="0" smtClean="0"/>
              <a:t>Not running proxies, but maintaining a request table</a:t>
            </a:r>
          </a:p>
          <a:p>
            <a:endParaRPr lang="en-GB" noProof="0" dirty="0" smtClean="0"/>
          </a:p>
          <a:p>
            <a:r>
              <a:rPr lang="en-GB" noProof="0" dirty="0" smtClean="0"/>
              <a:t>Packet filtering firewall that examine packet content to match against </a:t>
            </a:r>
          </a:p>
          <a:p>
            <a:endParaRPr lang="en-GB" noProof="0" dirty="0" smtClean="0"/>
          </a:p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36343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Using more </a:t>
            </a:r>
            <a:r>
              <a:rPr lang="da-DK" dirty="0" err="1" smtClean="0"/>
              <a:t>than</a:t>
            </a:r>
            <a:r>
              <a:rPr lang="da-DK" dirty="0" smtClean="0"/>
              <a:t> 1 firewall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 smtClean="0"/>
          </a:p>
          <a:p>
            <a:endParaRPr lang="da-DK" dirty="0"/>
          </a:p>
          <a:p>
            <a:endParaRPr lang="da-DK" dirty="0" smtClean="0"/>
          </a:p>
          <a:p>
            <a:r>
              <a:rPr lang="da-DK" dirty="0" err="1" smtClean="0"/>
              <a:t>Why</a:t>
            </a:r>
            <a:r>
              <a:rPr lang="da-DK" dirty="0" smtClean="0"/>
              <a:t>???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22274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Using more </a:t>
            </a:r>
            <a:r>
              <a:rPr lang="da-DK" dirty="0" err="1" smtClean="0"/>
              <a:t>than</a:t>
            </a:r>
            <a:r>
              <a:rPr lang="da-DK" dirty="0" smtClean="0"/>
              <a:t> 1 firewall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Why???</a:t>
            </a:r>
          </a:p>
          <a:p>
            <a:endParaRPr lang="en-GB" dirty="0" smtClean="0"/>
          </a:p>
          <a:p>
            <a:r>
              <a:rPr lang="en-GB" dirty="0" smtClean="0"/>
              <a:t>Internal:</a:t>
            </a:r>
          </a:p>
          <a:p>
            <a:pPr lvl="1"/>
            <a:r>
              <a:rPr lang="en-GB" dirty="0" smtClean="0"/>
              <a:t>Should the developers have access to accounting information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External:</a:t>
            </a:r>
          </a:p>
          <a:p>
            <a:pPr lvl="1"/>
            <a:r>
              <a:rPr lang="en-GB" dirty="0" smtClean="0"/>
              <a:t>Breach of one server should not automatically mean breach of other servers..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2435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DMZ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716" y="1451438"/>
            <a:ext cx="4300607" cy="527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772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Network </a:t>
            </a:r>
            <a:r>
              <a:rPr lang="da-DK" dirty="0" err="1" smtClean="0"/>
              <a:t>Intrusion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Unauthorized access to the network</a:t>
            </a:r>
          </a:p>
          <a:p>
            <a:r>
              <a:rPr lang="en-GB" dirty="0" smtClean="0"/>
              <a:t>Virus, Worms and Trojans replicating on the network</a:t>
            </a:r>
          </a:p>
          <a:p>
            <a:r>
              <a:rPr lang="en-GB" dirty="0" smtClean="0"/>
              <a:t>Specially crafted network packages sent to exploit a vulnerability</a:t>
            </a:r>
          </a:p>
          <a:p>
            <a:r>
              <a:rPr lang="en-GB" dirty="0" smtClean="0"/>
              <a:t>Attacks to render services unresponsive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9750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err="1" smtClean="0"/>
              <a:t>Intrusion</a:t>
            </a:r>
            <a:r>
              <a:rPr lang="da-DK" dirty="0" smtClean="0"/>
              <a:t> </a:t>
            </a:r>
            <a:r>
              <a:rPr lang="da-DK" dirty="0" err="1" smtClean="0"/>
              <a:t>Detection</a:t>
            </a:r>
            <a:r>
              <a:rPr lang="da-DK" dirty="0" smtClean="0"/>
              <a:t> System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Software or hardware based traffic analysis</a:t>
            </a:r>
          </a:p>
          <a:p>
            <a:r>
              <a:rPr lang="en-GB" dirty="0" smtClean="0"/>
              <a:t>Monitor, analyse and respond to network events in real time</a:t>
            </a:r>
          </a:p>
          <a:p>
            <a:r>
              <a:rPr lang="en-GB" dirty="0" smtClean="0"/>
              <a:t>Look for signs of security policy violation incidents</a:t>
            </a:r>
          </a:p>
          <a:p>
            <a:endParaRPr lang="en-GB" dirty="0"/>
          </a:p>
          <a:p>
            <a:r>
              <a:rPr lang="en-GB" dirty="0" smtClean="0"/>
              <a:t>Performs protocol analysis and content searching</a:t>
            </a:r>
          </a:p>
          <a:p>
            <a:r>
              <a:rPr lang="en-GB" dirty="0"/>
              <a:t>Detects a variety of attacks and probe attempts</a:t>
            </a:r>
          </a:p>
          <a:p>
            <a:pPr lvl="1"/>
            <a:r>
              <a:rPr lang="en-GB" dirty="0"/>
              <a:t>buffer overflows, port scans, OS fingerprinting etc.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2525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Passive IDS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7009"/>
            <a:ext cx="9939338" cy="4372733"/>
          </a:xfrm>
          <a:prstGeom prst="rect">
            <a:avLst/>
          </a:prstGeom>
        </p:spPr>
      </p:pic>
      <p:sp>
        <p:nvSpPr>
          <p:cNvPr id="5" name="Tekstfelt 4"/>
          <p:cNvSpPr txBox="1"/>
          <p:nvPr/>
        </p:nvSpPr>
        <p:spPr>
          <a:xfrm>
            <a:off x="135459" y="6978659"/>
            <a:ext cx="8905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da-DK" dirty="0" err="1">
                <a:solidFill>
                  <a:schemeClr val="bg1">
                    <a:lumMod val="50000"/>
                  </a:schemeClr>
                </a:solidFill>
              </a:rPr>
              <a:t>www.slideshare.net</a:t>
            </a:r>
            <a:r>
              <a:rPr lang="da-DK" dirty="0">
                <a:solidFill>
                  <a:schemeClr val="bg1">
                    <a:lumMod val="50000"/>
                  </a:schemeClr>
                </a:solidFill>
              </a:rPr>
              <a:t>/nikhilraj149/</a:t>
            </a:r>
            <a:r>
              <a:rPr lang="da-DK" dirty="0" err="1">
                <a:solidFill>
                  <a:schemeClr val="bg1">
                    <a:lumMod val="50000"/>
                  </a:schemeClr>
                </a:solidFill>
              </a:rPr>
              <a:t>intrusion</a:t>
            </a:r>
            <a:r>
              <a:rPr lang="da-DK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da-DK" dirty="0" err="1">
                <a:solidFill>
                  <a:schemeClr val="bg1">
                    <a:lumMod val="50000"/>
                  </a:schemeClr>
                </a:solidFill>
              </a:rPr>
              <a:t>detection</a:t>
            </a:r>
            <a:r>
              <a:rPr lang="da-DK" dirty="0">
                <a:solidFill>
                  <a:schemeClr val="bg1">
                    <a:lumMod val="50000"/>
                  </a:schemeClr>
                </a:solidFill>
              </a:rPr>
              <a:t>-and-</a:t>
            </a:r>
            <a:r>
              <a:rPr lang="da-DK" dirty="0" err="1">
                <a:solidFill>
                  <a:schemeClr val="bg1">
                    <a:lumMod val="50000"/>
                  </a:schemeClr>
                </a:solidFill>
              </a:rPr>
              <a:t>prevention</a:t>
            </a:r>
            <a:r>
              <a:rPr lang="da-DK" dirty="0">
                <a:solidFill>
                  <a:schemeClr val="bg1">
                    <a:lumMod val="50000"/>
                  </a:schemeClr>
                </a:solidFill>
              </a:rPr>
              <a:t>-system</a:t>
            </a:r>
          </a:p>
        </p:txBody>
      </p:sp>
    </p:spTree>
    <p:extLst>
      <p:ext uri="{BB962C8B-B14F-4D97-AF65-F5344CB8AC3E}">
        <p14:creationId xmlns:p14="http://schemas.microsoft.com/office/powerpoint/2010/main" val="3439588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Security </a:t>
            </a:r>
            <a:r>
              <a:rPr lang="da-DK" dirty="0" err="1" smtClean="0"/>
              <a:t>update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1"/>
          </p:nvPr>
        </p:nvSpPr>
        <p:spPr>
          <a:xfrm>
            <a:off x="879373" y="5468689"/>
            <a:ext cx="8054315" cy="904895"/>
          </a:xfrm>
        </p:spPr>
        <p:txBody>
          <a:bodyPr/>
          <a:lstStyle/>
          <a:p>
            <a:r>
              <a:rPr lang="da-DK" dirty="0"/>
              <a:t>http://</a:t>
            </a:r>
            <a:r>
              <a:rPr lang="da-DK" dirty="0" err="1"/>
              <a:t>watchguardsecuritycenter.com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759" y="1970088"/>
            <a:ext cx="4896544" cy="300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591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err="1" smtClean="0"/>
              <a:t>Inline</a:t>
            </a:r>
            <a:r>
              <a:rPr lang="da-DK" dirty="0" smtClean="0"/>
              <a:t> IPS</a:t>
            </a:r>
            <a:endParaRPr lang="da-DK" dirty="0"/>
          </a:p>
        </p:txBody>
      </p:sp>
      <p:sp>
        <p:nvSpPr>
          <p:cNvPr id="5" name="Tekstfelt 4"/>
          <p:cNvSpPr txBox="1"/>
          <p:nvPr/>
        </p:nvSpPr>
        <p:spPr>
          <a:xfrm>
            <a:off x="135459" y="6978659"/>
            <a:ext cx="8905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da-DK" dirty="0" err="1">
                <a:solidFill>
                  <a:schemeClr val="bg1">
                    <a:lumMod val="50000"/>
                  </a:schemeClr>
                </a:solidFill>
              </a:rPr>
              <a:t>www.slideshare.net</a:t>
            </a:r>
            <a:r>
              <a:rPr lang="da-DK" dirty="0">
                <a:solidFill>
                  <a:schemeClr val="bg1">
                    <a:lumMod val="50000"/>
                  </a:schemeClr>
                </a:solidFill>
              </a:rPr>
              <a:t>/nikhilraj149/</a:t>
            </a:r>
            <a:r>
              <a:rPr lang="da-DK" dirty="0" err="1">
                <a:solidFill>
                  <a:schemeClr val="bg1">
                    <a:lumMod val="50000"/>
                  </a:schemeClr>
                </a:solidFill>
              </a:rPr>
              <a:t>intrusion</a:t>
            </a:r>
            <a:r>
              <a:rPr lang="da-DK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da-DK" dirty="0" err="1">
                <a:solidFill>
                  <a:schemeClr val="bg1">
                    <a:lumMod val="50000"/>
                  </a:schemeClr>
                </a:solidFill>
              </a:rPr>
              <a:t>detection</a:t>
            </a:r>
            <a:r>
              <a:rPr lang="da-DK" dirty="0">
                <a:solidFill>
                  <a:schemeClr val="bg1">
                    <a:lumMod val="50000"/>
                  </a:schemeClr>
                </a:solidFill>
              </a:rPr>
              <a:t>-and-</a:t>
            </a:r>
            <a:r>
              <a:rPr lang="da-DK" dirty="0" err="1">
                <a:solidFill>
                  <a:schemeClr val="bg1">
                    <a:lumMod val="50000"/>
                  </a:schemeClr>
                </a:solidFill>
              </a:rPr>
              <a:t>prevention</a:t>
            </a:r>
            <a:r>
              <a:rPr lang="da-DK" dirty="0">
                <a:solidFill>
                  <a:schemeClr val="bg1">
                    <a:lumMod val="50000"/>
                  </a:schemeClr>
                </a:solidFill>
              </a:rPr>
              <a:t>-system</a:t>
            </a:r>
          </a:p>
        </p:txBody>
      </p:sp>
      <p:pic>
        <p:nvPicPr>
          <p:cNvPr id="3" name="Bille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5171"/>
            <a:ext cx="9939338" cy="413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632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Snort a free IDS/IPS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noProof="0" dirty="0" err="1" smtClean="0"/>
              <a:t>www.snort.org</a:t>
            </a:r>
            <a:endParaRPr lang="en-GB" noProof="0" dirty="0" smtClean="0"/>
          </a:p>
          <a:p>
            <a:r>
              <a:rPr lang="en-GB" dirty="0"/>
              <a:t>Real-time traffic analysis and packet logging</a:t>
            </a:r>
            <a:endParaRPr lang="en-GB" noProof="0" dirty="0" smtClean="0"/>
          </a:p>
          <a:p>
            <a:endParaRPr lang="en-GB" noProof="0" dirty="0" smtClean="0"/>
          </a:p>
          <a:p>
            <a:r>
              <a:rPr lang="en-GB" noProof="0" dirty="0" smtClean="0"/>
              <a:t>Open source</a:t>
            </a:r>
          </a:p>
          <a:p>
            <a:r>
              <a:rPr lang="en-GB" noProof="0" dirty="0" smtClean="0"/>
              <a:t>Free community rules</a:t>
            </a:r>
          </a:p>
          <a:p>
            <a:r>
              <a:rPr lang="en-GB" dirty="0" smtClean="0"/>
              <a:t>Paid registered/subscription rules</a:t>
            </a:r>
          </a:p>
          <a:p>
            <a:endParaRPr lang="en-GB" noProof="0" dirty="0"/>
          </a:p>
          <a:p>
            <a:r>
              <a:rPr lang="da-DK" dirty="0"/>
              <a:t>Three modes:</a:t>
            </a:r>
          </a:p>
          <a:p>
            <a:pPr lvl="1"/>
            <a:r>
              <a:rPr lang="da-DK" dirty="0"/>
              <a:t>Sniffer mode – </a:t>
            </a:r>
            <a:r>
              <a:rPr lang="da-DK" dirty="0" err="1"/>
              <a:t>sniff</a:t>
            </a:r>
            <a:r>
              <a:rPr lang="da-DK" dirty="0"/>
              <a:t> </a:t>
            </a:r>
            <a:r>
              <a:rPr lang="da-DK" dirty="0" err="1"/>
              <a:t>network</a:t>
            </a:r>
            <a:r>
              <a:rPr lang="da-DK" dirty="0"/>
              <a:t> </a:t>
            </a:r>
            <a:r>
              <a:rPr lang="da-DK" dirty="0" err="1"/>
              <a:t>traffic</a:t>
            </a:r>
            <a:endParaRPr lang="da-DK" dirty="0"/>
          </a:p>
          <a:p>
            <a:pPr lvl="1"/>
            <a:r>
              <a:rPr lang="da-DK" dirty="0" err="1"/>
              <a:t>Packet</a:t>
            </a:r>
            <a:r>
              <a:rPr lang="da-DK" dirty="0"/>
              <a:t> Logger mode – store all data </a:t>
            </a:r>
            <a:r>
              <a:rPr lang="da-DK" dirty="0" err="1"/>
              <a:t>packets</a:t>
            </a:r>
            <a:r>
              <a:rPr lang="da-DK" dirty="0"/>
              <a:t> in a file</a:t>
            </a:r>
          </a:p>
          <a:p>
            <a:pPr lvl="1"/>
            <a:r>
              <a:rPr lang="da-DK" dirty="0"/>
              <a:t>IDS/IPS mode – </a:t>
            </a:r>
            <a:r>
              <a:rPr lang="da-DK" dirty="0" err="1"/>
              <a:t>compare</a:t>
            </a:r>
            <a:r>
              <a:rPr lang="da-DK" dirty="0"/>
              <a:t> to signatures and </a:t>
            </a:r>
            <a:r>
              <a:rPr lang="da-DK" dirty="0" err="1"/>
              <a:t>report</a:t>
            </a:r>
            <a:r>
              <a:rPr lang="da-DK" dirty="0"/>
              <a:t> </a:t>
            </a:r>
            <a:r>
              <a:rPr lang="da-DK" dirty="0" err="1"/>
              <a:t>if</a:t>
            </a:r>
            <a:r>
              <a:rPr lang="da-DK" dirty="0"/>
              <a:t> match is </a:t>
            </a:r>
            <a:r>
              <a:rPr lang="da-DK" dirty="0" err="1"/>
              <a:t>found</a:t>
            </a:r>
            <a:endParaRPr lang="da-DK" dirty="0"/>
          </a:p>
          <a:p>
            <a:endParaRPr lang="da-DK" dirty="0" smtClean="0"/>
          </a:p>
          <a:p>
            <a:r>
              <a:rPr lang="da-DK" dirty="0" err="1" smtClean="0"/>
              <a:t>Snort</a:t>
            </a:r>
            <a:r>
              <a:rPr lang="da-DK" dirty="0" smtClean="0"/>
              <a:t> </a:t>
            </a:r>
            <a:r>
              <a:rPr lang="da-DK" dirty="0" err="1"/>
              <a:t>detects</a:t>
            </a:r>
            <a:r>
              <a:rPr lang="da-DK" dirty="0"/>
              <a:t>:</a:t>
            </a:r>
          </a:p>
          <a:p>
            <a:pPr lvl="1"/>
            <a:r>
              <a:rPr lang="da-DK" dirty="0"/>
              <a:t>CGI </a:t>
            </a:r>
            <a:r>
              <a:rPr lang="da-DK" dirty="0" err="1"/>
              <a:t>attacks</a:t>
            </a:r>
            <a:r>
              <a:rPr lang="da-DK" dirty="0"/>
              <a:t>, Buffer </a:t>
            </a:r>
            <a:r>
              <a:rPr lang="da-DK" dirty="0" err="1"/>
              <a:t>overflows</a:t>
            </a:r>
            <a:r>
              <a:rPr lang="da-DK" dirty="0"/>
              <a:t>, SMB </a:t>
            </a:r>
            <a:r>
              <a:rPr lang="da-DK" dirty="0" err="1"/>
              <a:t>probes</a:t>
            </a:r>
            <a:r>
              <a:rPr lang="da-DK" dirty="0"/>
              <a:t>, OS </a:t>
            </a:r>
            <a:r>
              <a:rPr lang="da-DK" dirty="0" err="1"/>
              <a:t>fingerprinting</a:t>
            </a:r>
            <a:r>
              <a:rPr lang="da-DK" dirty="0"/>
              <a:t>, Port </a:t>
            </a:r>
            <a:r>
              <a:rPr lang="da-DK" dirty="0" err="1"/>
              <a:t>Scans</a:t>
            </a:r>
            <a:r>
              <a:rPr lang="da-DK" dirty="0"/>
              <a:t>, ...</a:t>
            </a:r>
          </a:p>
          <a:p>
            <a:endParaRPr lang="en-GB" dirty="0"/>
          </a:p>
          <a:p>
            <a:endParaRPr lang="en-GB" noProof="0" dirty="0" smtClean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365" y="455888"/>
            <a:ext cx="3951788" cy="215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20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CGI attacks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Common Gateway Interface (CGI)</a:t>
            </a:r>
          </a:p>
          <a:p>
            <a:pPr lvl="1"/>
            <a:r>
              <a:rPr lang="en-GB" noProof="0" dirty="0" smtClean="0"/>
              <a:t>protocol for interfacing a server side script. </a:t>
            </a:r>
          </a:p>
          <a:p>
            <a:pPr lvl="1"/>
            <a:r>
              <a:rPr lang="en-GB" noProof="0" dirty="0" smtClean="0"/>
              <a:t>Often used to process data from fill-in forms </a:t>
            </a:r>
          </a:p>
          <a:p>
            <a:pPr lvl="1"/>
            <a:endParaRPr lang="en-GB" noProof="0" dirty="0" smtClean="0"/>
          </a:p>
          <a:p>
            <a:r>
              <a:rPr lang="en-GB" noProof="0" dirty="0" smtClean="0"/>
              <a:t>Threat example:</a:t>
            </a:r>
          </a:p>
          <a:p>
            <a:pPr lvl="1"/>
            <a:r>
              <a:rPr lang="en-GB" noProof="0" dirty="0" smtClean="0"/>
              <a:t>Exploit flaws in CGI scripts on a web server</a:t>
            </a:r>
          </a:p>
          <a:p>
            <a:pPr lvl="1"/>
            <a:r>
              <a:rPr lang="en-GB" noProof="0" dirty="0" smtClean="0"/>
              <a:t>HTTP servers often has a demo directory</a:t>
            </a:r>
          </a:p>
          <a:p>
            <a:pPr lvl="2"/>
            <a:r>
              <a:rPr lang="en-GB" noProof="0" dirty="0" smtClean="0"/>
              <a:t>Known to contain scripts with vulnerabilities that allow anyone to execute commands on your server. </a:t>
            </a:r>
          </a:p>
          <a:p>
            <a:r>
              <a:rPr lang="en-GB" noProof="0" dirty="0" smtClean="0"/>
              <a:t>phf – updates a phonebook style listing of people</a:t>
            </a:r>
          </a:p>
          <a:p>
            <a:pPr lvl="1"/>
            <a:r>
              <a:rPr lang="en-GB" sz="1700" dirty="0">
                <a:latin typeface="Arial" pitchFamily="34" charset="0"/>
                <a:cs typeface="Arial" pitchFamily="34" charset="0"/>
              </a:rPr>
              <a:t>http://example.com/cgi-bin/phf?Qalias=x%0a/bin/cat%20/etc/passwd</a:t>
            </a:r>
          </a:p>
        </p:txBody>
      </p:sp>
    </p:spTree>
    <p:extLst>
      <p:ext uri="{BB962C8B-B14F-4D97-AF65-F5344CB8AC3E}">
        <p14:creationId xmlns:p14="http://schemas.microsoft.com/office/powerpoint/2010/main" val="2912294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Buffer overflows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Data is stored in a buffer outside the memory set aside for the data.</a:t>
            </a:r>
          </a:p>
          <a:p>
            <a:pPr lvl="1"/>
            <a:r>
              <a:rPr lang="en-GB" noProof="0" dirty="0" smtClean="0"/>
              <a:t>Extra data overwrites adjacent memory.</a:t>
            </a:r>
          </a:p>
          <a:p>
            <a:pPr lvl="2"/>
            <a:r>
              <a:rPr lang="en-GB" noProof="0" dirty="0" smtClean="0"/>
              <a:t>Change of program variables or flow. </a:t>
            </a:r>
          </a:p>
          <a:p>
            <a:pPr lvl="2"/>
            <a:endParaRPr lang="en-GB" noProof="0" dirty="0" smtClean="0"/>
          </a:p>
          <a:p>
            <a:r>
              <a:rPr lang="en-GB" noProof="0" dirty="0" smtClean="0"/>
              <a:t>Threat example:</a:t>
            </a:r>
          </a:p>
          <a:p>
            <a:pPr lvl="1"/>
            <a:r>
              <a:rPr lang="en-GB" noProof="0" dirty="0" smtClean="0"/>
              <a:t>Savant Web Server 3.1 Remote Buffer Overflow Exploit</a:t>
            </a:r>
          </a:p>
          <a:p>
            <a:pPr lvl="2"/>
            <a:r>
              <a:rPr lang="en-GB" noProof="0" dirty="0" smtClean="0"/>
              <a:t>Send overflow data using a GET request – results in error but leaves server in a vulnerable state</a:t>
            </a:r>
          </a:p>
          <a:p>
            <a:pPr lvl="2"/>
            <a:r>
              <a:rPr lang="en-GB" noProof="0" dirty="0" smtClean="0"/>
              <a:t>Allows attacker to open access to the server via another port. 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75978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SMB Probes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Server Message Block probe checks a system to determine what shared files are available.</a:t>
            </a:r>
          </a:p>
          <a:p>
            <a:endParaRPr lang="en-GB" noProof="0" dirty="0" smtClean="0"/>
          </a:p>
          <a:p>
            <a:r>
              <a:rPr lang="en-GB" noProof="0" dirty="0" smtClean="0"/>
              <a:t>Can be used to look for file system weaknesses.</a:t>
            </a:r>
          </a:p>
        </p:txBody>
      </p:sp>
    </p:spTree>
    <p:extLst>
      <p:ext uri="{BB962C8B-B14F-4D97-AF65-F5344CB8AC3E}">
        <p14:creationId xmlns:p14="http://schemas.microsoft.com/office/powerpoint/2010/main" val="2621661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Sending requests trying to detect server OS</a:t>
            </a:r>
          </a:p>
          <a:p>
            <a:pPr lvl="1"/>
            <a:r>
              <a:rPr lang="en-GB" noProof="0" dirty="0" smtClean="0"/>
              <a:t>If found, attacker can focus on know vulnerabilities.</a:t>
            </a:r>
          </a:p>
          <a:p>
            <a:pPr lvl="1"/>
            <a:endParaRPr lang="en-GB" noProof="0" dirty="0" smtClean="0"/>
          </a:p>
          <a:p>
            <a:r>
              <a:rPr lang="en-GB" noProof="0" dirty="0" smtClean="0"/>
              <a:t>Easy to do using tools like nmap (add –O option)</a:t>
            </a:r>
          </a:p>
          <a:p>
            <a:pPr lvl="1"/>
            <a:endParaRPr lang="en-GB" noProof="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OS fingerprinting</a:t>
            </a:r>
            <a:endParaRPr lang="en-GB" noProof="0" dirty="0"/>
          </a:p>
        </p:txBody>
      </p:sp>
      <p:sp>
        <p:nvSpPr>
          <p:cNvPr id="5" name="TextBox 4"/>
          <p:cNvSpPr txBox="1"/>
          <p:nvPr/>
        </p:nvSpPr>
        <p:spPr>
          <a:xfrm>
            <a:off x="1087088" y="4269222"/>
            <a:ext cx="7234747" cy="225478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lIns="99377" tIns="49688" rIns="99377" bIns="49688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# nmap -O -v scanme.nmap.org</a:t>
            </a:r>
          </a:p>
          <a:p>
            <a:r>
              <a:rPr lang="en-GB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GB" dirty="0" smtClean="0">
                <a:latin typeface="Arial" pitchFamily="34" charset="0"/>
                <a:cs typeface="Arial" pitchFamily="34" charset="0"/>
              </a:rPr>
            </a:br>
            <a:r>
              <a:rPr lang="en-GB" dirty="0" smtClean="0">
                <a:latin typeface="Arial" pitchFamily="34" charset="0"/>
                <a:cs typeface="Arial" pitchFamily="34" charset="0"/>
              </a:rPr>
              <a:t>Starting Nmap ( http://nmap.org ) </a:t>
            </a:r>
          </a:p>
          <a:p>
            <a:r>
              <a:rPr lang="en-GB" dirty="0" smtClean="0">
                <a:latin typeface="Arial" pitchFamily="34" charset="0"/>
                <a:cs typeface="Arial" pitchFamily="34" charset="0"/>
              </a:rPr>
              <a:t>.....</a:t>
            </a:r>
          </a:p>
          <a:p>
            <a:r>
              <a:rPr lang="en-GB" dirty="0" smtClean="0">
                <a:latin typeface="Arial" pitchFamily="34" charset="0"/>
                <a:cs typeface="Arial" pitchFamily="34" charset="0"/>
              </a:rPr>
              <a:t>Running: Linux 2.6.X </a:t>
            </a:r>
          </a:p>
          <a:p>
            <a:r>
              <a:rPr lang="en-GB" dirty="0" smtClean="0">
                <a:latin typeface="Arial" pitchFamily="34" charset="0"/>
                <a:cs typeface="Arial" pitchFamily="34" charset="0"/>
              </a:rPr>
              <a:t>OS details: Linux 2.6.20-1 (Fedora Core 5) </a:t>
            </a:r>
          </a:p>
          <a:p>
            <a:r>
              <a:rPr lang="en-GB" dirty="0" smtClean="0">
                <a:latin typeface="Arial" pitchFamily="34" charset="0"/>
                <a:cs typeface="Arial" pitchFamily="34" charset="0"/>
              </a:rPr>
              <a:t>Uptime guess: 11.433 days (since Thu Sep 18 13:13:01 2008) </a:t>
            </a:r>
          </a:p>
        </p:txBody>
      </p:sp>
    </p:spTree>
    <p:extLst>
      <p:ext uri="{BB962C8B-B14F-4D97-AF65-F5344CB8AC3E}">
        <p14:creationId xmlns:p14="http://schemas.microsoft.com/office/powerpoint/2010/main" val="2748490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Port scans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Checking a server for open ports</a:t>
            </a:r>
          </a:p>
          <a:p>
            <a:pPr lvl="1"/>
            <a:r>
              <a:rPr lang="en-GB" noProof="0" dirty="0" smtClean="0"/>
              <a:t>Its like ringing the doorbell to see if someone will answer the door.</a:t>
            </a:r>
          </a:p>
          <a:p>
            <a:pPr lvl="1"/>
            <a:r>
              <a:rPr lang="en-GB" noProof="0" dirty="0" smtClean="0"/>
              <a:t>Check all or only commonly used ports</a:t>
            </a:r>
          </a:p>
          <a:p>
            <a:endParaRPr lang="en-GB" noProof="0" dirty="0" smtClean="0"/>
          </a:p>
          <a:p>
            <a:r>
              <a:rPr lang="en-GB" noProof="0" dirty="0" smtClean="0"/>
              <a:t>Used to learn more of the target system</a:t>
            </a:r>
          </a:p>
          <a:p>
            <a:pPr lvl="1"/>
            <a:r>
              <a:rPr lang="en-GB" noProof="0" dirty="0" smtClean="0"/>
              <a:t>Focus on known attacks</a:t>
            </a:r>
          </a:p>
        </p:txBody>
      </p:sp>
    </p:spTree>
    <p:extLst>
      <p:ext uri="{BB962C8B-B14F-4D97-AF65-F5344CB8AC3E}">
        <p14:creationId xmlns:p14="http://schemas.microsoft.com/office/powerpoint/2010/main" val="688073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WAF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65401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Web Application Firewalls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WAF – aka: </a:t>
            </a:r>
          </a:p>
          <a:p>
            <a:pPr lvl="1"/>
            <a:r>
              <a:rPr lang="en-GB" noProof="0" dirty="0" smtClean="0"/>
              <a:t>Deep packet inspection firewall</a:t>
            </a:r>
          </a:p>
          <a:p>
            <a:pPr lvl="1"/>
            <a:r>
              <a:rPr lang="en-GB" noProof="0" dirty="0" smtClean="0"/>
              <a:t>Web Application Shields</a:t>
            </a:r>
          </a:p>
          <a:p>
            <a:pPr lvl="1"/>
            <a:r>
              <a:rPr lang="en-GB" noProof="0" dirty="0" smtClean="0"/>
              <a:t>Web Application Security Filters</a:t>
            </a:r>
          </a:p>
          <a:p>
            <a:pPr lvl="8"/>
            <a:endParaRPr lang="en-GB" noProof="0" dirty="0" smtClean="0"/>
          </a:p>
          <a:p>
            <a:r>
              <a:rPr lang="en-GB" noProof="0" dirty="0" smtClean="0"/>
              <a:t>Apply a set of rules to an HTTP conversation</a:t>
            </a:r>
          </a:p>
          <a:p>
            <a:pPr lvl="8"/>
            <a:endParaRPr lang="en-GB" noProof="0" dirty="0" smtClean="0"/>
          </a:p>
          <a:p>
            <a:r>
              <a:rPr lang="en-GB" noProof="0" dirty="0" smtClean="0"/>
              <a:t>Many current WAF products detect both inbound and outbound attacks</a:t>
            </a:r>
          </a:p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77156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WAF – operations modes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Negative model (blacklisting)</a:t>
            </a:r>
          </a:p>
          <a:p>
            <a:pPr lvl="1"/>
            <a:r>
              <a:rPr lang="en-GB" noProof="0" dirty="0" smtClean="0"/>
              <a:t>Maintain a DB of known attack signatures</a:t>
            </a:r>
          </a:p>
          <a:p>
            <a:pPr lvl="1"/>
            <a:r>
              <a:rPr lang="en-GB" noProof="0" dirty="0" smtClean="0"/>
              <a:t>Ex.: Disallow any user input which contain ”&lt;script&gt;” </a:t>
            </a:r>
          </a:p>
          <a:p>
            <a:pPr lvl="8"/>
            <a:endParaRPr lang="en-GB" noProof="0" dirty="0" smtClean="0"/>
          </a:p>
          <a:p>
            <a:r>
              <a:rPr lang="en-GB" noProof="0" dirty="0" smtClean="0"/>
              <a:t>Positive model (whitelisting)</a:t>
            </a:r>
          </a:p>
          <a:p>
            <a:pPr lvl="1"/>
            <a:r>
              <a:rPr lang="en-GB" noProof="0" dirty="0" smtClean="0"/>
              <a:t>Build policies based on valid known requests.</a:t>
            </a:r>
          </a:p>
          <a:p>
            <a:pPr lvl="1"/>
            <a:r>
              <a:rPr lang="en-GB" noProof="0" dirty="0" smtClean="0"/>
              <a:t>Application specific parameter guarding</a:t>
            </a:r>
          </a:p>
          <a:p>
            <a:pPr lvl="1"/>
            <a:r>
              <a:rPr lang="en-GB" noProof="0" dirty="0" smtClean="0"/>
              <a:t>Ex.: Page foo.jsp, field ”id” accept numbers [0-9] in the range 0 to 65535 </a:t>
            </a:r>
          </a:p>
          <a:p>
            <a:pPr lvl="8"/>
            <a:endParaRPr lang="en-GB" noProof="0" dirty="0" smtClean="0"/>
          </a:p>
          <a:p>
            <a:r>
              <a:rPr lang="en-GB" noProof="0" dirty="0" smtClean="0"/>
              <a:t>Mixed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80062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Network Security?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a-DK" dirty="0" smtClean="0"/>
              <a:t>Any </a:t>
            </a:r>
            <a:r>
              <a:rPr lang="da-DK" dirty="0" err="1"/>
              <a:t>activities</a:t>
            </a:r>
            <a:r>
              <a:rPr lang="da-DK" dirty="0"/>
              <a:t> </a:t>
            </a:r>
            <a:r>
              <a:rPr lang="da-DK" dirty="0" err="1"/>
              <a:t>designed</a:t>
            </a:r>
            <a:r>
              <a:rPr lang="da-DK" dirty="0"/>
              <a:t> to </a:t>
            </a:r>
            <a:r>
              <a:rPr lang="da-DK" dirty="0" err="1"/>
              <a:t>protect</a:t>
            </a:r>
            <a:r>
              <a:rPr lang="da-DK" dirty="0"/>
              <a:t>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 smtClean="0"/>
              <a:t>network</a:t>
            </a:r>
            <a:endParaRPr lang="da-DK" dirty="0" smtClean="0"/>
          </a:p>
          <a:p>
            <a:endParaRPr lang="da-DK" dirty="0" smtClean="0"/>
          </a:p>
          <a:p>
            <a:r>
              <a:rPr lang="da-DK" dirty="0" err="1" smtClean="0"/>
              <a:t>Activities</a:t>
            </a:r>
            <a:r>
              <a:rPr lang="da-DK" dirty="0" smtClean="0"/>
              <a:t> </a:t>
            </a:r>
            <a:r>
              <a:rPr lang="da-DK" dirty="0" err="1" smtClean="0"/>
              <a:t>that</a:t>
            </a:r>
            <a:r>
              <a:rPr lang="da-DK" dirty="0" smtClean="0"/>
              <a:t> </a:t>
            </a:r>
            <a:r>
              <a:rPr lang="da-DK" dirty="0" err="1" smtClean="0"/>
              <a:t>protects</a:t>
            </a:r>
            <a:endParaRPr lang="da-DK" dirty="0"/>
          </a:p>
          <a:p>
            <a:pPr lvl="1"/>
            <a:r>
              <a:rPr lang="da-DK" dirty="0" err="1" smtClean="0"/>
              <a:t>usability</a:t>
            </a:r>
            <a:endParaRPr lang="da-DK" dirty="0" smtClean="0"/>
          </a:p>
          <a:p>
            <a:pPr lvl="1"/>
            <a:r>
              <a:rPr lang="da-DK" dirty="0" err="1" smtClean="0"/>
              <a:t>reliability</a:t>
            </a:r>
            <a:endParaRPr lang="da-DK" dirty="0" smtClean="0"/>
          </a:p>
          <a:p>
            <a:pPr lvl="1"/>
            <a:r>
              <a:rPr lang="da-DK" dirty="0" err="1" smtClean="0"/>
              <a:t>confidentiality</a:t>
            </a:r>
            <a:endParaRPr lang="da-DK" dirty="0"/>
          </a:p>
          <a:p>
            <a:pPr lvl="1"/>
            <a:r>
              <a:rPr lang="da-DK" dirty="0" err="1" smtClean="0"/>
              <a:t>integrity</a:t>
            </a:r>
            <a:endParaRPr lang="da-DK" dirty="0" smtClean="0"/>
          </a:p>
          <a:p>
            <a:pPr lvl="1"/>
            <a:r>
              <a:rPr lang="da-DK" dirty="0" smtClean="0"/>
              <a:t>and </a:t>
            </a:r>
            <a:r>
              <a:rPr lang="da-DK" dirty="0" err="1"/>
              <a:t>safety</a:t>
            </a:r>
            <a:r>
              <a:rPr lang="da-DK" dirty="0"/>
              <a:t> </a:t>
            </a:r>
            <a:r>
              <a:rPr lang="da-DK" dirty="0" smtClean="0"/>
              <a:t>of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network</a:t>
            </a:r>
            <a:r>
              <a:rPr lang="da-DK" dirty="0"/>
              <a:t> and data</a:t>
            </a:r>
            <a:r>
              <a:rPr lang="da-DK" dirty="0" smtClean="0"/>
              <a:t>.</a:t>
            </a:r>
          </a:p>
          <a:p>
            <a:endParaRPr lang="da-DK" dirty="0" smtClean="0"/>
          </a:p>
          <a:p>
            <a:r>
              <a:rPr lang="da-DK" dirty="0" err="1" smtClean="0"/>
              <a:t>Should</a:t>
            </a:r>
            <a:r>
              <a:rPr lang="da-DK" dirty="0"/>
              <a:t> </a:t>
            </a:r>
            <a:r>
              <a:rPr lang="da-DK" dirty="0" err="1" smtClean="0"/>
              <a:t>target</a:t>
            </a:r>
            <a:r>
              <a:rPr lang="da-DK" dirty="0" smtClean="0"/>
              <a:t> </a:t>
            </a:r>
            <a:r>
              <a:rPr lang="da-DK" dirty="0"/>
              <a:t>a </a:t>
            </a:r>
            <a:r>
              <a:rPr lang="da-DK" dirty="0" err="1"/>
              <a:t>variety</a:t>
            </a:r>
            <a:r>
              <a:rPr lang="da-DK" dirty="0"/>
              <a:t> of </a:t>
            </a:r>
            <a:r>
              <a:rPr lang="da-DK" dirty="0" err="1" smtClean="0"/>
              <a:t>threats</a:t>
            </a:r>
            <a:r>
              <a:rPr lang="da-DK" dirty="0" smtClean="0"/>
              <a:t/>
            </a:r>
            <a:br>
              <a:rPr lang="da-DK" dirty="0" smtClean="0"/>
            </a:br>
            <a:r>
              <a:rPr lang="da-DK" dirty="0" smtClean="0"/>
              <a:t>- and stop </a:t>
            </a:r>
            <a:r>
              <a:rPr lang="da-DK" dirty="0" err="1"/>
              <a:t>them</a:t>
            </a:r>
            <a:r>
              <a:rPr lang="da-DK" dirty="0"/>
              <a:t> from </a:t>
            </a:r>
            <a:r>
              <a:rPr lang="da-DK" dirty="0" err="1"/>
              <a:t>entering</a:t>
            </a:r>
            <a:r>
              <a:rPr lang="da-DK" dirty="0"/>
              <a:t> or </a:t>
            </a:r>
            <a:r>
              <a:rPr lang="da-DK" dirty="0" err="1"/>
              <a:t>spreading</a:t>
            </a:r>
            <a:r>
              <a:rPr lang="da-DK" dirty="0"/>
              <a:t> on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network</a:t>
            </a:r>
            <a:r>
              <a:rPr lang="da-DK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6261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WAF – main benefits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Basic protection against know attacks using blacklists</a:t>
            </a:r>
          </a:p>
          <a:p>
            <a:pPr lvl="1"/>
            <a:r>
              <a:rPr lang="en-GB" noProof="0" dirty="0" smtClean="0"/>
              <a:t>PCI DSS – the credit card industry prescribes using WAF</a:t>
            </a:r>
          </a:p>
          <a:p>
            <a:pPr lvl="8"/>
            <a:endParaRPr lang="en-GB" noProof="0" dirty="0" smtClean="0"/>
          </a:p>
          <a:p>
            <a:r>
              <a:rPr lang="en-GB" noProof="0" dirty="0" smtClean="0"/>
              <a:t>Allows hot fixing uncovered application vulnerabilities</a:t>
            </a:r>
          </a:p>
          <a:p>
            <a:pPr lvl="1"/>
            <a:r>
              <a:rPr lang="en-GB" noProof="0" dirty="0" smtClean="0"/>
              <a:t>Safe during the time needed to change application and wait for a deployment window (could be weeks)</a:t>
            </a:r>
          </a:p>
          <a:p>
            <a:pPr lvl="1"/>
            <a:r>
              <a:rPr lang="en-GB" noProof="0" dirty="0" smtClean="0"/>
              <a:t>Source code analysis tools can recommend rule sets</a:t>
            </a:r>
          </a:p>
          <a:p>
            <a:pPr lvl="1"/>
            <a:r>
              <a:rPr lang="en-GB" noProof="0" dirty="0" smtClean="0"/>
              <a:t>May be the only way to secure a 3. part application</a:t>
            </a:r>
          </a:p>
          <a:p>
            <a:pPr lvl="1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85085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WAF – benefits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967" y="6760403"/>
            <a:ext cx="8665890" cy="92421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sz="1300" dirty="0">
                <a:solidFill>
                  <a:schemeClr val="bg1">
                    <a:lumMod val="50000"/>
                  </a:schemeClr>
                </a:solidFill>
              </a:rPr>
              <a:t>http://www.owasp.org/index.php/File:Best_Practice_WAF-chart-EN.png</a:t>
            </a:r>
          </a:p>
        </p:txBody>
      </p:sp>
      <p:pic>
        <p:nvPicPr>
          <p:cNvPr id="66562" name="Picture 2" descr="http://www.owasp.org/images/0/0b/Best_Practice_WAF-chart-E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29514" y="2173409"/>
            <a:ext cx="4659065" cy="43468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71967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WAF – weaknesses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Bad rules, design or implementation</a:t>
            </a:r>
          </a:p>
          <a:p>
            <a:pPr lvl="8"/>
            <a:endParaRPr lang="en-GB" noProof="0" dirty="0" smtClean="0"/>
          </a:p>
          <a:p>
            <a:r>
              <a:rPr lang="en-GB" noProof="0" dirty="0" smtClean="0"/>
              <a:t>Makes the overall system more complex</a:t>
            </a:r>
          </a:p>
          <a:p>
            <a:pPr lvl="1"/>
            <a:r>
              <a:rPr lang="en-GB" noProof="0" dirty="0" smtClean="0"/>
              <a:t>WAFs may also have/generate errors</a:t>
            </a:r>
          </a:p>
          <a:p>
            <a:pPr lvl="1"/>
            <a:r>
              <a:rPr lang="en-GB" noProof="0" dirty="0" smtClean="0"/>
              <a:t>May make troubleshooting more difficult</a:t>
            </a:r>
          </a:p>
          <a:p>
            <a:pPr lvl="8"/>
            <a:endParaRPr lang="en-GB" noProof="0" dirty="0" smtClean="0"/>
          </a:p>
          <a:p>
            <a:r>
              <a:rPr lang="en-GB" noProof="0" dirty="0" smtClean="0"/>
              <a:t>Training and testing the WAF can be expensive</a:t>
            </a:r>
          </a:p>
          <a:p>
            <a:pPr lvl="8"/>
            <a:endParaRPr lang="en-GB" noProof="0" dirty="0" smtClean="0"/>
          </a:p>
          <a:p>
            <a:r>
              <a:rPr lang="en-GB" noProof="0" dirty="0" smtClean="0"/>
              <a:t>Tools exists:</a:t>
            </a:r>
          </a:p>
          <a:p>
            <a:pPr lvl="1"/>
            <a:r>
              <a:rPr lang="en-GB" noProof="0" dirty="0" smtClean="0"/>
              <a:t>WAFW00F – identify WAF systems</a:t>
            </a:r>
          </a:p>
          <a:p>
            <a:pPr lvl="1"/>
            <a:r>
              <a:rPr lang="en-GB" noProof="0" dirty="0" smtClean="0"/>
              <a:t>WAFFUN – search for WAF system weaknesses</a:t>
            </a:r>
          </a:p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13465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Student </a:t>
            </a:r>
            <a:r>
              <a:rPr lang="da-DK" dirty="0" err="1" smtClean="0"/>
              <a:t>presentations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 smtClean="0"/>
              <a:t>Example</a:t>
            </a:r>
            <a:r>
              <a:rPr lang="da-DK" dirty="0" smtClean="0"/>
              <a:t> of </a:t>
            </a:r>
            <a:r>
              <a:rPr lang="da-DK" dirty="0" err="1" smtClean="0"/>
              <a:t>topics</a:t>
            </a:r>
            <a:r>
              <a:rPr lang="da-DK" dirty="0" smtClean="0"/>
              <a:t>:</a:t>
            </a:r>
          </a:p>
          <a:p>
            <a:pPr lvl="1"/>
            <a:r>
              <a:rPr lang="da-DK" dirty="0" smtClean="0"/>
              <a:t>Personal firewalls</a:t>
            </a:r>
          </a:p>
          <a:p>
            <a:pPr lvl="1"/>
            <a:r>
              <a:rPr lang="da-DK" dirty="0" smtClean="0"/>
              <a:t>Planning zones in a </a:t>
            </a:r>
            <a:r>
              <a:rPr lang="da-DK" dirty="0" err="1" smtClean="0"/>
              <a:t>network</a:t>
            </a:r>
            <a:endParaRPr lang="da-DK" dirty="0" smtClean="0"/>
          </a:p>
          <a:p>
            <a:pPr lvl="1"/>
            <a:r>
              <a:rPr lang="da-DK" dirty="0" smtClean="0"/>
              <a:t>Using </a:t>
            </a:r>
            <a:r>
              <a:rPr lang="da-DK" dirty="0" err="1" smtClean="0"/>
              <a:t>Snort</a:t>
            </a:r>
            <a:endParaRPr lang="da-DK" dirty="0" smtClean="0"/>
          </a:p>
          <a:p>
            <a:pPr lvl="1"/>
            <a:r>
              <a:rPr lang="da-DK" dirty="0" smtClean="0"/>
              <a:t>Kali </a:t>
            </a:r>
            <a:r>
              <a:rPr lang="da-DK" dirty="0" err="1" smtClean="0"/>
              <a:t>linux</a:t>
            </a:r>
            <a:endParaRPr lang="da-DK" dirty="0" smtClean="0"/>
          </a:p>
        </p:txBody>
      </p:sp>
    </p:spTree>
    <p:extLst>
      <p:ext uri="{BB962C8B-B14F-4D97-AF65-F5344CB8AC3E}">
        <p14:creationId xmlns:p14="http://schemas.microsoft.com/office/powerpoint/2010/main" val="12444547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Till </a:t>
            </a:r>
            <a:r>
              <a:rPr lang="da-DK" dirty="0" err="1" smtClean="0"/>
              <a:t>next</a:t>
            </a:r>
            <a:r>
              <a:rPr lang="da-DK" dirty="0" smtClean="0"/>
              <a:t> time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1"/>
          </p:nvPr>
        </p:nvSpPr>
        <p:spPr>
          <a:xfrm>
            <a:off x="554737" y="1456060"/>
            <a:ext cx="8961290" cy="5485621"/>
          </a:xfrm>
        </p:spPr>
        <p:txBody>
          <a:bodyPr/>
          <a:lstStyle/>
          <a:p>
            <a:r>
              <a:rPr lang="da-DK" dirty="0"/>
              <a:t>Info / </a:t>
            </a:r>
            <a:r>
              <a:rPr lang="da-DK" dirty="0" err="1"/>
              <a:t>literature</a:t>
            </a:r>
            <a:r>
              <a:rPr lang="da-DK" dirty="0"/>
              <a:t> / links on Fronter – </a:t>
            </a:r>
            <a:r>
              <a:rPr lang="da-DK" dirty="0" err="1"/>
              <a:t>keep</a:t>
            </a:r>
            <a:r>
              <a:rPr lang="da-DK" dirty="0"/>
              <a:t> </a:t>
            </a:r>
            <a:r>
              <a:rPr lang="da-DK" dirty="0" err="1"/>
              <a:t>updated</a:t>
            </a:r>
            <a:r>
              <a:rPr lang="da-DK" dirty="0"/>
              <a:t>!!!</a:t>
            </a:r>
          </a:p>
          <a:p>
            <a:r>
              <a:rPr lang="da-DK" dirty="0"/>
              <a:t>Reading</a:t>
            </a:r>
            <a:r>
              <a:rPr lang="da-DK" dirty="0" smtClean="0"/>
              <a:t>:</a:t>
            </a:r>
          </a:p>
          <a:p>
            <a:pPr lvl="1"/>
            <a:r>
              <a:rPr lang="da-DK" sz="1400" dirty="0" smtClean="0"/>
              <a:t>http</a:t>
            </a:r>
            <a:r>
              <a:rPr lang="da-DK" sz="1400" dirty="0"/>
              <a:t>://</a:t>
            </a:r>
            <a:r>
              <a:rPr lang="da-DK" sz="1400" dirty="0" err="1"/>
              <a:t>en.wikipedia.org</a:t>
            </a:r>
            <a:r>
              <a:rPr lang="da-DK" sz="1400" dirty="0"/>
              <a:t>/</a:t>
            </a:r>
            <a:r>
              <a:rPr lang="da-DK" sz="1400" dirty="0" err="1"/>
              <a:t>wiki</a:t>
            </a:r>
            <a:r>
              <a:rPr lang="da-DK" sz="1400" dirty="0"/>
              <a:t>/</a:t>
            </a:r>
            <a:r>
              <a:rPr lang="da-DK" sz="1400" dirty="0" err="1"/>
              <a:t>Onion_routing</a:t>
            </a:r>
            <a:endParaRPr lang="da-DK" sz="1400" dirty="0"/>
          </a:p>
          <a:p>
            <a:pPr lvl="1"/>
            <a:r>
              <a:rPr lang="da-DK" sz="1400" dirty="0"/>
              <a:t>http://</a:t>
            </a:r>
            <a:r>
              <a:rPr lang="da-DK" sz="1400" dirty="0" err="1"/>
              <a:t>en.wikipedia.org</a:t>
            </a:r>
            <a:r>
              <a:rPr lang="da-DK" sz="1400" dirty="0"/>
              <a:t>/</a:t>
            </a:r>
            <a:r>
              <a:rPr lang="da-DK" sz="1400" dirty="0" err="1"/>
              <a:t>wiki</a:t>
            </a:r>
            <a:r>
              <a:rPr lang="da-DK" sz="1400" dirty="0"/>
              <a:t>/Tor_(</a:t>
            </a:r>
            <a:r>
              <a:rPr lang="da-DK" sz="1400" dirty="0" err="1"/>
              <a:t>anonymity_network</a:t>
            </a:r>
            <a:r>
              <a:rPr lang="da-DK" sz="1400" dirty="0"/>
              <a:t>)</a:t>
            </a:r>
          </a:p>
          <a:p>
            <a:pPr lvl="1"/>
            <a:r>
              <a:rPr lang="da-DK" sz="1400" dirty="0" err="1"/>
              <a:t>Additional</a:t>
            </a:r>
            <a:r>
              <a:rPr lang="da-DK" sz="1400" dirty="0"/>
              <a:t> </a:t>
            </a:r>
            <a:r>
              <a:rPr lang="da-DK" sz="1400" dirty="0" err="1"/>
              <a:t>reading</a:t>
            </a:r>
            <a:r>
              <a:rPr lang="da-DK" sz="1400" dirty="0"/>
              <a:t>: </a:t>
            </a:r>
            <a:r>
              <a:rPr lang="da-DK" sz="1400" dirty="0" err="1"/>
              <a:t>https</a:t>
            </a:r>
            <a:r>
              <a:rPr lang="da-DK" sz="1400" dirty="0"/>
              <a:t>://</a:t>
            </a:r>
            <a:r>
              <a:rPr lang="da-DK" sz="1400" dirty="0" err="1" smtClean="0"/>
              <a:t>www.torproject.org</a:t>
            </a:r>
            <a:endParaRPr lang="da-DK" sz="1400" dirty="0"/>
          </a:p>
          <a:p>
            <a:pPr lvl="1"/>
            <a:r>
              <a:rPr lang="da-DK" sz="1400" dirty="0" err="1"/>
              <a:t>https</a:t>
            </a:r>
            <a:r>
              <a:rPr lang="da-DK" sz="1400" dirty="0"/>
              <a:t>://</a:t>
            </a:r>
            <a:r>
              <a:rPr lang="da-DK" sz="1400" dirty="0" err="1"/>
              <a:t>en.wikipedia.org</a:t>
            </a:r>
            <a:r>
              <a:rPr lang="da-DK" sz="1400" dirty="0"/>
              <a:t>/</a:t>
            </a:r>
            <a:r>
              <a:rPr lang="da-DK" sz="1400" dirty="0" err="1"/>
              <a:t>wiki</a:t>
            </a:r>
            <a:r>
              <a:rPr lang="da-DK" sz="1400" dirty="0"/>
              <a:t>/</a:t>
            </a:r>
            <a:r>
              <a:rPr lang="da-DK" sz="1400" dirty="0" err="1" smtClean="0"/>
              <a:t>Virtual_private_network</a:t>
            </a:r>
            <a:endParaRPr lang="da-DK" sz="1400" dirty="0"/>
          </a:p>
          <a:p>
            <a:pPr lvl="1"/>
            <a:r>
              <a:rPr lang="da-DK" sz="1400" dirty="0" smtClean="0"/>
              <a:t>http</a:t>
            </a:r>
            <a:r>
              <a:rPr lang="da-DK" sz="1400" dirty="0"/>
              <a:t>://</a:t>
            </a:r>
            <a:r>
              <a:rPr lang="da-DK" sz="1400" dirty="0" err="1"/>
              <a:t>en.wikipedia.org</a:t>
            </a:r>
            <a:r>
              <a:rPr lang="da-DK" sz="1400" dirty="0"/>
              <a:t>/</a:t>
            </a:r>
            <a:r>
              <a:rPr lang="da-DK" sz="1400" dirty="0" err="1"/>
              <a:t>wiki</a:t>
            </a:r>
            <a:r>
              <a:rPr lang="da-DK" sz="1400" dirty="0"/>
              <a:t>/</a:t>
            </a:r>
            <a:r>
              <a:rPr lang="da-DK" sz="1400" dirty="0" err="1"/>
              <a:t>Nessus</a:t>
            </a:r>
            <a:r>
              <a:rPr lang="da-DK" sz="1400" dirty="0"/>
              <a:t>_(software)</a:t>
            </a:r>
          </a:p>
          <a:p>
            <a:pPr lvl="1"/>
            <a:r>
              <a:rPr lang="da-DK" sz="1400" dirty="0" err="1"/>
              <a:t>Additional</a:t>
            </a:r>
            <a:r>
              <a:rPr lang="da-DK" sz="1400" dirty="0"/>
              <a:t> </a:t>
            </a:r>
            <a:r>
              <a:rPr lang="da-DK" sz="1400" dirty="0" err="1"/>
              <a:t>reading</a:t>
            </a:r>
            <a:r>
              <a:rPr lang="da-DK" sz="1400" dirty="0"/>
              <a:t>: http://</a:t>
            </a:r>
            <a:r>
              <a:rPr lang="da-DK" sz="1400" dirty="0" err="1"/>
              <a:t>www.tenable.com</a:t>
            </a:r>
            <a:r>
              <a:rPr lang="da-DK" sz="1400" dirty="0"/>
              <a:t>/products/</a:t>
            </a:r>
            <a:r>
              <a:rPr lang="da-DK" sz="1400" dirty="0" err="1" smtClean="0"/>
              <a:t>nessus</a:t>
            </a:r>
            <a:endParaRPr lang="da-DK" dirty="0"/>
          </a:p>
          <a:p>
            <a:pPr lvl="1"/>
            <a:r>
              <a:rPr lang="da-DK" sz="1400" dirty="0"/>
              <a:t>http://</a:t>
            </a:r>
            <a:r>
              <a:rPr lang="da-DK" sz="1400" dirty="0" err="1"/>
              <a:t>www.coresecurity.com</a:t>
            </a:r>
            <a:r>
              <a:rPr lang="da-DK" sz="1400" dirty="0"/>
              <a:t>/penetration-</a:t>
            </a:r>
            <a:r>
              <a:rPr lang="da-DK" sz="1400" dirty="0" err="1"/>
              <a:t>testing</a:t>
            </a:r>
            <a:r>
              <a:rPr lang="da-DK" sz="1400" dirty="0"/>
              <a:t>-</a:t>
            </a:r>
            <a:r>
              <a:rPr lang="da-DK" sz="1400" dirty="0" err="1" smtClean="0"/>
              <a:t>overview</a:t>
            </a:r>
            <a:endParaRPr lang="da-DK" sz="1400" dirty="0"/>
          </a:p>
          <a:p>
            <a:pPr lvl="1"/>
            <a:r>
              <a:rPr lang="da-DK" sz="1600" dirty="0" err="1"/>
              <a:t>NISTSpecial</a:t>
            </a:r>
            <a:r>
              <a:rPr lang="da-DK" sz="1600" dirty="0"/>
              <a:t> </a:t>
            </a:r>
            <a:r>
              <a:rPr lang="da-DK" sz="1600" dirty="0" err="1"/>
              <a:t>Publication</a:t>
            </a:r>
            <a:r>
              <a:rPr lang="da-DK" sz="1600" dirty="0"/>
              <a:t> 800-</a:t>
            </a:r>
            <a:r>
              <a:rPr lang="da-DK" sz="1600" dirty="0" smtClean="0"/>
              <a:t>153 (on Fronter):</a:t>
            </a:r>
            <a:endParaRPr lang="da-DK" sz="1600" dirty="0"/>
          </a:p>
          <a:p>
            <a:pPr lvl="2"/>
            <a:r>
              <a:rPr lang="da-DK" sz="1600" dirty="0"/>
              <a:t>Guidelines for </a:t>
            </a:r>
            <a:r>
              <a:rPr lang="da-DK" sz="1600" dirty="0" err="1"/>
              <a:t>Securing</a:t>
            </a:r>
            <a:r>
              <a:rPr lang="da-DK" sz="1600" dirty="0"/>
              <a:t> Wireless Local </a:t>
            </a:r>
            <a:r>
              <a:rPr lang="da-DK" sz="1600" dirty="0" err="1"/>
              <a:t>Area</a:t>
            </a:r>
            <a:r>
              <a:rPr lang="da-DK" sz="1600" dirty="0"/>
              <a:t> Networks (</a:t>
            </a:r>
            <a:r>
              <a:rPr lang="da-DK" sz="1600" dirty="0" err="1"/>
              <a:t>WLANs</a:t>
            </a:r>
            <a:r>
              <a:rPr lang="da-DK" sz="1600" dirty="0" smtClean="0"/>
              <a:t>)</a:t>
            </a:r>
            <a:endParaRPr lang="da-DK" sz="1600" dirty="0"/>
          </a:p>
          <a:p>
            <a:pPr lvl="1"/>
            <a:r>
              <a:rPr lang="da-DK" sz="1600" dirty="0"/>
              <a:t>Digital Inspiration – How to Secure </a:t>
            </a:r>
            <a:r>
              <a:rPr lang="da-DK" sz="1600" dirty="0" err="1"/>
              <a:t>Your</a:t>
            </a:r>
            <a:r>
              <a:rPr lang="da-DK" sz="1600" dirty="0"/>
              <a:t> Wireless (</a:t>
            </a:r>
            <a:r>
              <a:rPr lang="da-DK" sz="1600" dirty="0" err="1"/>
              <a:t>Wi-Fi</a:t>
            </a:r>
            <a:r>
              <a:rPr lang="da-DK" sz="1600" dirty="0"/>
              <a:t>) Home Network</a:t>
            </a:r>
          </a:p>
          <a:p>
            <a:pPr lvl="2"/>
            <a:r>
              <a:rPr lang="da-DK" sz="1400" dirty="0"/>
              <a:t>http://</a:t>
            </a:r>
            <a:r>
              <a:rPr lang="da-DK" sz="1400" dirty="0" err="1"/>
              <a:t>www.labnol.org</a:t>
            </a:r>
            <a:r>
              <a:rPr lang="da-DK" sz="1400" dirty="0"/>
              <a:t>/internet/</a:t>
            </a:r>
            <a:r>
              <a:rPr lang="da-DK" sz="1400" dirty="0" err="1"/>
              <a:t>secure-your-wireless-wifi-network</a:t>
            </a:r>
            <a:r>
              <a:rPr lang="da-DK" sz="1400" dirty="0"/>
              <a:t>/10549</a:t>
            </a:r>
            <a:r>
              <a:rPr lang="da-DK" sz="1400" dirty="0" smtClean="0"/>
              <a:t>/</a:t>
            </a:r>
            <a:endParaRPr lang="da-DK" dirty="0" smtClean="0"/>
          </a:p>
          <a:p>
            <a:endParaRPr lang="da-DK" dirty="0" smtClean="0"/>
          </a:p>
          <a:p>
            <a:r>
              <a:rPr lang="da-DK" dirty="0" smtClean="0"/>
              <a:t>Find and </a:t>
            </a:r>
            <a:r>
              <a:rPr lang="da-DK" dirty="0" err="1" smtClean="0"/>
              <a:t>comment</a:t>
            </a:r>
            <a:r>
              <a:rPr lang="da-DK" dirty="0" smtClean="0"/>
              <a:t> on </a:t>
            </a:r>
            <a:r>
              <a:rPr lang="da-DK" dirty="0" err="1" smtClean="0"/>
              <a:t>interesting</a:t>
            </a:r>
            <a:r>
              <a:rPr lang="da-DK" dirty="0" smtClean="0"/>
              <a:t> </a:t>
            </a:r>
            <a:r>
              <a:rPr lang="da-DK" dirty="0" err="1" smtClean="0"/>
              <a:t>news</a:t>
            </a:r>
            <a:r>
              <a:rPr lang="da-DK" dirty="0" smtClean="0"/>
              <a:t> relevant for the </a:t>
            </a:r>
            <a:r>
              <a:rPr lang="da-DK" dirty="0" err="1" smtClean="0"/>
              <a:t>weeks</a:t>
            </a:r>
            <a:r>
              <a:rPr lang="da-DK" dirty="0" smtClean="0"/>
              <a:t> </a:t>
            </a:r>
            <a:r>
              <a:rPr lang="da-DK" dirty="0" err="1" smtClean="0"/>
              <a:t>subjects</a:t>
            </a:r>
            <a:endParaRPr lang="da-DK" dirty="0" smtClean="0"/>
          </a:p>
          <a:p>
            <a:r>
              <a:rPr lang="da-DK" dirty="0" smtClean="0"/>
              <a:t>Help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 smtClean="0"/>
              <a:t>classmates</a:t>
            </a:r>
            <a:r>
              <a:rPr lang="da-DK" dirty="0" smtClean="0"/>
              <a:t> - </a:t>
            </a:r>
            <a:r>
              <a:rPr lang="da-DK" dirty="0" err="1" smtClean="0"/>
              <a:t>share</a:t>
            </a:r>
            <a:r>
              <a:rPr lang="da-DK" dirty="0" smtClean="0"/>
              <a:t>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findings</a:t>
            </a:r>
            <a:r>
              <a:rPr lang="da-DK" dirty="0"/>
              <a:t> via Fronter. </a:t>
            </a:r>
          </a:p>
          <a:p>
            <a:pPr lvl="1"/>
            <a:r>
              <a:rPr lang="da-DK" dirty="0" err="1" smtClean="0"/>
              <a:t>Create</a:t>
            </a:r>
            <a:r>
              <a:rPr lang="da-DK" dirty="0" smtClean="0"/>
              <a:t> </a:t>
            </a:r>
            <a:r>
              <a:rPr lang="da-DK" dirty="0"/>
              <a:t>a link or upload files in:</a:t>
            </a:r>
            <a:br>
              <a:rPr lang="da-DK" dirty="0"/>
            </a:br>
            <a:r>
              <a:rPr lang="en-GB" sz="1400" b="1" dirty="0">
                <a:latin typeface="Courier New" pitchFamily="49" charset="0"/>
                <a:cs typeface="Courier New" pitchFamily="49" charset="0"/>
              </a:rPr>
              <a:t>WEBSTUD &gt; Resources &gt; Security &gt; 2016 Spring &gt; Share</a:t>
            </a:r>
            <a:endParaRPr lang="da-DK" sz="1400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61272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err="1" smtClean="0"/>
              <a:t>Threats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a-DK" dirty="0" err="1"/>
              <a:t>Viruses</a:t>
            </a:r>
            <a:r>
              <a:rPr lang="da-DK" dirty="0"/>
              <a:t>, </a:t>
            </a:r>
            <a:r>
              <a:rPr lang="da-DK" dirty="0" err="1"/>
              <a:t>worms</a:t>
            </a:r>
            <a:r>
              <a:rPr lang="da-DK" dirty="0"/>
              <a:t>, and </a:t>
            </a:r>
            <a:r>
              <a:rPr lang="da-DK" dirty="0" err="1"/>
              <a:t>Trojan</a:t>
            </a:r>
            <a:r>
              <a:rPr lang="da-DK" dirty="0"/>
              <a:t> horses</a:t>
            </a:r>
          </a:p>
          <a:p>
            <a:r>
              <a:rPr lang="da-DK" dirty="0"/>
              <a:t>Spyware and adware</a:t>
            </a:r>
          </a:p>
          <a:p>
            <a:r>
              <a:rPr lang="da-DK" dirty="0"/>
              <a:t>Zero-</a:t>
            </a:r>
            <a:r>
              <a:rPr lang="da-DK" dirty="0" err="1"/>
              <a:t>day</a:t>
            </a:r>
            <a:r>
              <a:rPr lang="da-DK" dirty="0"/>
              <a:t> </a:t>
            </a:r>
            <a:r>
              <a:rPr lang="da-DK" dirty="0" err="1"/>
              <a:t>attacks</a:t>
            </a:r>
            <a:r>
              <a:rPr lang="da-DK" dirty="0"/>
              <a:t>, </a:t>
            </a:r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called</a:t>
            </a:r>
            <a:r>
              <a:rPr lang="da-DK" dirty="0"/>
              <a:t> </a:t>
            </a:r>
            <a:r>
              <a:rPr lang="da-DK" dirty="0" err="1"/>
              <a:t>zero-hour</a:t>
            </a:r>
            <a:r>
              <a:rPr lang="da-DK" dirty="0"/>
              <a:t> </a:t>
            </a:r>
            <a:r>
              <a:rPr lang="da-DK" dirty="0" err="1"/>
              <a:t>attacks</a:t>
            </a:r>
            <a:endParaRPr lang="da-DK" dirty="0"/>
          </a:p>
          <a:p>
            <a:r>
              <a:rPr lang="da-DK" dirty="0"/>
              <a:t>Hacker </a:t>
            </a:r>
            <a:r>
              <a:rPr lang="da-DK" dirty="0" err="1"/>
              <a:t>attacks</a:t>
            </a:r>
            <a:endParaRPr lang="da-DK" dirty="0"/>
          </a:p>
          <a:p>
            <a:r>
              <a:rPr lang="da-DK" dirty="0" err="1"/>
              <a:t>Denial</a:t>
            </a:r>
            <a:r>
              <a:rPr lang="da-DK" dirty="0"/>
              <a:t> of service </a:t>
            </a:r>
            <a:r>
              <a:rPr lang="da-DK" dirty="0" err="1"/>
              <a:t>attacks</a:t>
            </a:r>
            <a:endParaRPr lang="da-DK" dirty="0"/>
          </a:p>
          <a:p>
            <a:r>
              <a:rPr lang="da-DK" dirty="0"/>
              <a:t>Data </a:t>
            </a:r>
            <a:r>
              <a:rPr lang="da-DK" dirty="0" err="1"/>
              <a:t>interception</a:t>
            </a:r>
            <a:r>
              <a:rPr lang="da-DK" dirty="0"/>
              <a:t> and </a:t>
            </a:r>
            <a:r>
              <a:rPr lang="da-DK" dirty="0" err="1"/>
              <a:t>theft</a:t>
            </a:r>
            <a:endParaRPr lang="da-DK" dirty="0"/>
          </a:p>
          <a:p>
            <a:r>
              <a:rPr lang="da-DK" dirty="0"/>
              <a:t>Identity </a:t>
            </a:r>
            <a:r>
              <a:rPr lang="da-DK" dirty="0" err="1"/>
              <a:t>theft</a:t>
            </a:r>
            <a:endParaRPr lang="da-DK" dirty="0"/>
          </a:p>
          <a:p>
            <a:r>
              <a:rPr lang="is-IS" dirty="0" smtClean="0"/>
              <a:t>…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4802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smtClean="0"/>
              <a:t>No single solution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1"/>
          </p:nvPr>
        </p:nvSpPr>
        <p:spPr>
          <a:xfrm>
            <a:off x="879373" y="2116366"/>
            <a:ext cx="8054315" cy="4257219"/>
          </a:xfrm>
        </p:spPr>
        <p:txBody>
          <a:bodyPr/>
          <a:lstStyle/>
          <a:p>
            <a:r>
              <a:rPr lang="en-GB" dirty="0" smtClean="0"/>
              <a:t>need multiple layers of security</a:t>
            </a:r>
            <a:br>
              <a:rPr lang="en-GB" dirty="0" smtClean="0"/>
            </a:br>
            <a:r>
              <a:rPr lang="en-GB" dirty="0" smtClean="0"/>
              <a:t>- if one fails, others still stand.</a:t>
            </a:r>
          </a:p>
          <a:p>
            <a:endParaRPr lang="en-GB" dirty="0" smtClean="0"/>
          </a:p>
          <a:p>
            <a:r>
              <a:rPr lang="en-GB" dirty="0" smtClean="0"/>
              <a:t>Utilize hardware and software components</a:t>
            </a:r>
          </a:p>
          <a:p>
            <a:pPr lvl="1"/>
            <a:r>
              <a:rPr lang="en-GB" dirty="0" smtClean="0"/>
              <a:t>Remember to update!!!</a:t>
            </a:r>
          </a:p>
          <a:p>
            <a:pPr lvl="1"/>
            <a:endParaRPr lang="en-GB" dirty="0"/>
          </a:p>
          <a:p>
            <a:r>
              <a:rPr lang="en-GB" dirty="0" smtClean="0"/>
              <a:t>Often includes:</a:t>
            </a:r>
          </a:p>
          <a:p>
            <a:pPr lvl="1"/>
            <a:r>
              <a:rPr lang="en-GB" dirty="0"/>
              <a:t>Anti-virus and anti-spyware</a:t>
            </a:r>
          </a:p>
          <a:p>
            <a:pPr lvl="1"/>
            <a:r>
              <a:rPr lang="en-GB" dirty="0"/>
              <a:t>Firewall, to block unauthorized access to your network</a:t>
            </a:r>
          </a:p>
          <a:p>
            <a:pPr lvl="1"/>
            <a:r>
              <a:rPr lang="en-GB" dirty="0"/>
              <a:t>Intrusion prevention systems (IPS), to identify fast-spreading threats, such as zero-day or zero-hour attacks</a:t>
            </a:r>
          </a:p>
          <a:p>
            <a:pPr lvl="1"/>
            <a:r>
              <a:rPr lang="en-GB" dirty="0"/>
              <a:t>Virtual Private Networks (VPNs), to provide secure remote access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9992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Communicating data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 smtClean="0"/>
              <a:t>Network packets</a:t>
            </a:r>
          </a:p>
          <a:p>
            <a:pPr lvl="1"/>
            <a:r>
              <a:rPr lang="en-GB" noProof="0" dirty="0" smtClean="0"/>
              <a:t>Contains info required to route it to the destination</a:t>
            </a:r>
          </a:p>
          <a:p>
            <a:pPr lvl="1"/>
            <a:r>
              <a:rPr lang="en-GB" noProof="0" dirty="0" smtClean="0"/>
              <a:t>Contains info to deliver it to the correct application on the destination system.</a:t>
            </a:r>
          </a:p>
        </p:txBody>
      </p:sp>
    </p:spTree>
    <p:extLst>
      <p:ext uri="{BB962C8B-B14F-4D97-AF65-F5344CB8AC3E}">
        <p14:creationId xmlns:p14="http://schemas.microsoft.com/office/powerpoint/2010/main" val="997232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Firewalls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 smtClean="0"/>
              <a:t>Protecting  your computer from the big bad internet…</a:t>
            </a:r>
          </a:p>
          <a:p>
            <a:r>
              <a:rPr lang="en-GB" noProof="0" dirty="0" smtClean="0"/>
              <a:t>Hardware or software based</a:t>
            </a:r>
          </a:p>
          <a:p>
            <a:r>
              <a:rPr lang="en-GB" noProof="0" dirty="0" smtClean="0"/>
              <a:t>Checkpoint for communication on a network</a:t>
            </a:r>
          </a:p>
          <a:p>
            <a:r>
              <a:rPr lang="en-GB" noProof="0" dirty="0" smtClean="0"/>
              <a:t>Blocks unauthorized access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98830" y="4260583"/>
            <a:ext cx="8317365" cy="2958300"/>
            <a:chOff x="214282" y="3214686"/>
            <a:chExt cx="7651816" cy="2722594"/>
          </a:xfrm>
        </p:grpSpPr>
        <p:sp>
          <p:nvSpPr>
            <p:cNvPr id="5" name="modem"/>
            <p:cNvSpPr>
              <a:spLocks noEditPoints="1" noChangeArrowheads="1"/>
            </p:cNvSpPr>
            <p:nvPr/>
          </p:nvSpPr>
          <p:spPr bwMode="auto">
            <a:xfrm>
              <a:off x="5929322" y="4643446"/>
              <a:ext cx="424163" cy="214314"/>
            </a:xfrm>
            <a:custGeom>
              <a:avLst/>
              <a:gdLst>
                <a:gd name="T0" fmla="*/ 0 w 21600"/>
                <a:gd name="T1" fmla="*/ 5152 h 21600"/>
                <a:gd name="T2" fmla="*/ 2941 w 21600"/>
                <a:gd name="T3" fmla="*/ 0 h 21600"/>
                <a:gd name="T4" fmla="*/ 18625 w 21600"/>
                <a:gd name="T5" fmla="*/ 0 h 21600"/>
                <a:gd name="T6" fmla="*/ 21600 w 21600"/>
                <a:gd name="T7" fmla="*/ 5152 h 21600"/>
                <a:gd name="T8" fmla="*/ 21600 w 21600"/>
                <a:gd name="T9" fmla="*/ 21600 h 21600"/>
                <a:gd name="T10" fmla="*/ 0 w 21600"/>
                <a:gd name="T11" fmla="*/ 21600 h 21600"/>
                <a:gd name="T12" fmla="*/ 10800 w 21600"/>
                <a:gd name="T13" fmla="*/ 0 h 21600"/>
                <a:gd name="T14" fmla="*/ 10800 w 21600"/>
                <a:gd name="T15" fmla="*/ 21600 h 21600"/>
                <a:gd name="T16" fmla="*/ 0 w 21600"/>
                <a:gd name="T17" fmla="*/ 13376 h 21600"/>
                <a:gd name="T18" fmla="*/ 21600 w 21600"/>
                <a:gd name="T19" fmla="*/ 13376 h 21600"/>
                <a:gd name="T20" fmla="*/ 400 w 21600"/>
                <a:gd name="T21" fmla="*/ 22400 h 21600"/>
                <a:gd name="T22" fmla="*/ 21200 w 21600"/>
                <a:gd name="T23" fmla="*/ 300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 extrusionOk="0">
                  <a:moveTo>
                    <a:pt x="0" y="5152"/>
                  </a:moveTo>
                  <a:lnTo>
                    <a:pt x="2941" y="0"/>
                  </a:lnTo>
                  <a:lnTo>
                    <a:pt x="18625" y="0"/>
                  </a:lnTo>
                  <a:lnTo>
                    <a:pt x="21600" y="5152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5152"/>
                  </a:lnTo>
                  <a:close/>
                </a:path>
                <a:path w="21600" h="21600" extrusionOk="0">
                  <a:moveTo>
                    <a:pt x="0" y="5251"/>
                  </a:moveTo>
                  <a:lnTo>
                    <a:pt x="21600" y="5251"/>
                  </a:lnTo>
                  <a:moveTo>
                    <a:pt x="1961" y="11791"/>
                  </a:moveTo>
                  <a:lnTo>
                    <a:pt x="1961" y="14268"/>
                  </a:lnTo>
                  <a:lnTo>
                    <a:pt x="2806" y="14268"/>
                  </a:lnTo>
                  <a:lnTo>
                    <a:pt x="2806" y="11791"/>
                  </a:lnTo>
                  <a:lnTo>
                    <a:pt x="1961" y="11791"/>
                  </a:lnTo>
                  <a:close/>
                </a:path>
                <a:path w="21600" h="21600" extrusionOk="0">
                  <a:moveTo>
                    <a:pt x="3685" y="11791"/>
                  </a:moveTo>
                  <a:lnTo>
                    <a:pt x="3685" y="14268"/>
                  </a:lnTo>
                  <a:lnTo>
                    <a:pt x="4530" y="14268"/>
                  </a:lnTo>
                  <a:lnTo>
                    <a:pt x="4530" y="11791"/>
                  </a:lnTo>
                  <a:lnTo>
                    <a:pt x="3685" y="11791"/>
                  </a:lnTo>
                  <a:close/>
                </a:path>
                <a:path w="21600" h="21600" extrusionOk="0">
                  <a:moveTo>
                    <a:pt x="5408" y="11791"/>
                  </a:moveTo>
                  <a:lnTo>
                    <a:pt x="5408" y="14268"/>
                  </a:lnTo>
                  <a:lnTo>
                    <a:pt x="6254" y="14268"/>
                  </a:lnTo>
                  <a:lnTo>
                    <a:pt x="6254" y="11791"/>
                  </a:lnTo>
                  <a:lnTo>
                    <a:pt x="5408" y="11791"/>
                  </a:lnTo>
                  <a:close/>
                </a:path>
                <a:path w="21600" h="21600" extrusionOk="0">
                  <a:moveTo>
                    <a:pt x="7132" y="11791"/>
                  </a:moveTo>
                  <a:lnTo>
                    <a:pt x="7132" y="14268"/>
                  </a:lnTo>
                  <a:lnTo>
                    <a:pt x="7977" y="14268"/>
                  </a:lnTo>
                  <a:lnTo>
                    <a:pt x="7977" y="11791"/>
                  </a:lnTo>
                  <a:lnTo>
                    <a:pt x="7132" y="11791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6" name="computr1"/>
            <p:cNvSpPr>
              <a:spLocks noEditPoints="1" noChangeArrowheads="1"/>
            </p:cNvSpPr>
            <p:nvPr/>
          </p:nvSpPr>
          <p:spPr bwMode="auto">
            <a:xfrm>
              <a:off x="7072330" y="3357562"/>
              <a:ext cx="650892" cy="650892"/>
            </a:xfrm>
            <a:custGeom>
              <a:avLst/>
              <a:gdLst>
                <a:gd name="T0" fmla="*/ 19535 w 21600"/>
                <a:gd name="T1" fmla="*/ 0 h 21600"/>
                <a:gd name="T2" fmla="*/ 10800 w 21600"/>
                <a:gd name="T3" fmla="*/ 0 h 21600"/>
                <a:gd name="T4" fmla="*/ 2065 w 21600"/>
                <a:gd name="T5" fmla="*/ 0 h 21600"/>
                <a:gd name="T6" fmla="*/ 0 w 21600"/>
                <a:gd name="T7" fmla="*/ 15388 h 21600"/>
                <a:gd name="T8" fmla="*/ 0 w 21600"/>
                <a:gd name="T9" fmla="*/ 21600 h 21600"/>
                <a:gd name="T10" fmla="*/ 10800 w 21600"/>
                <a:gd name="T11" fmla="*/ 21600 h 21600"/>
                <a:gd name="T12" fmla="*/ 21600 w 21600"/>
                <a:gd name="T13" fmla="*/ 21600 h 21600"/>
                <a:gd name="T14" fmla="*/ 21600 w 21600"/>
                <a:gd name="T15" fmla="*/ 15388 h 21600"/>
                <a:gd name="T16" fmla="*/ 19535 w 21600"/>
                <a:gd name="T17" fmla="*/ 13553 h 21600"/>
                <a:gd name="T18" fmla="*/ 2065 w 21600"/>
                <a:gd name="T19" fmla="*/ 13553 h 21600"/>
                <a:gd name="T20" fmla="*/ 2065 w 21600"/>
                <a:gd name="T21" fmla="*/ 6776 h 21600"/>
                <a:gd name="T22" fmla="*/ 19535 w 21600"/>
                <a:gd name="T23" fmla="*/ 6776 h 21600"/>
                <a:gd name="T24" fmla="*/ 0 w 21600"/>
                <a:gd name="T25" fmla="*/ 18494 h 21600"/>
                <a:gd name="T26" fmla="*/ 21600 w 21600"/>
                <a:gd name="T27" fmla="*/ 18494 h 21600"/>
                <a:gd name="T28" fmla="*/ 4923 w 21600"/>
                <a:gd name="T29" fmla="*/ 2541 h 21600"/>
                <a:gd name="T30" fmla="*/ 16756 w 21600"/>
                <a:gd name="T31" fmla="*/ 1115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T28" t="T29" r="T30" b="T31"/>
              <a:pathLst>
                <a:path w="21600" h="21600" extrusionOk="0">
                  <a:moveTo>
                    <a:pt x="16994" y="15388"/>
                  </a:moveTo>
                  <a:lnTo>
                    <a:pt x="16994" y="13553"/>
                  </a:lnTo>
                  <a:lnTo>
                    <a:pt x="19535" y="13553"/>
                  </a:lnTo>
                  <a:lnTo>
                    <a:pt x="19535" y="10729"/>
                  </a:lnTo>
                  <a:lnTo>
                    <a:pt x="19535" y="6776"/>
                  </a:lnTo>
                  <a:lnTo>
                    <a:pt x="19535" y="0"/>
                  </a:lnTo>
                  <a:lnTo>
                    <a:pt x="10800" y="0"/>
                  </a:lnTo>
                  <a:lnTo>
                    <a:pt x="2065" y="0"/>
                  </a:lnTo>
                  <a:lnTo>
                    <a:pt x="2065" y="6776"/>
                  </a:lnTo>
                  <a:lnTo>
                    <a:pt x="2065" y="10729"/>
                  </a:lnTo>
                  <a:lnTo>
                    <a:pt x="2065" y="13553"/>
                  </a:lnTo>
                  <a:lnTo>
                    <a:pt x="4606" y="13553"/>
                  </a:lnTo>
                  <a:lnTo>
                    <a:pt x="4606" y="15388"/>
                  </a:lnTo>
                  <a:lnTo>
                    <a:pt x="0" y="15388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21600" y="15388"/>
                  </a:lnTo>
                  <a:lnTo>
                    <a:pt x="16994" y="15388"/>
                  </a:lnTo>
                  <a:close/>
                </a:path>
                <a:path w="21600" h="21600" extrusionOk="0">
                  <a:moveTo>
                    <a:pt x="4606" y="15388"/>
                  </a:moveTo>
                  <a:lnTo>
                    <a:pt x="4606" y="13553"/>
                  </a:lnTo>
                  <a:lnTo>
                    <a:pt x="16994" y="13553"/>
                  </a:lnTo>
                  <a:lnTo>
                    <a:pt x="16994" y="15388"/>
                  </a:lnTo>
                  <a:lnTo>
                    <a:pt x="4606" y="15388"/>
                  </a:lnTo>
                </a:path>
                <a:path w="21600" h="21600" extrusionOk="0">
                  <a:moveTo>
                    <a:pt x="4606" y="11294"/>
                  </a:moveTo>
                  <a:lnTo>
                    <a:pt x="4606" y="2259"/>
                  </a:lnTo>
                  <a:lnTo>
                    <a:pt x="16994" y="2259"/>
                  </a:lnTo>
                  <a:lnTo>
                    <a:pt x="16994" y="11294"/>
                  </a:lnTo>
                  <a:lnTo>
                    <a:pt x="4606" y="11294"/>
                  </a:lnTo>
                  <a:moveTo>
                    <a:pt x="13976" y="17082"/>
                  </a:moveTo>
                  <a:lnTo>
                    <a:pt x="13976" y="16376"/>
                  </a:lnTo>
                  <a:lnTo>
                    <a:pt x="20171" y="16376"/>
                  </a:lnTo>
                  <a:lnTo>
                    <a:pt x="20171" y="17082"/>
                  </a:lnTo>
                  <a:lnTo>
                    <a:pt x="13976" y="17082"/>
                  </a:ln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7" name="computr1"/>
            <p:cNvSpPr>
              <a:spLocks noEditPoints="1" noChangeArrowheads="1"/>
            </p:cNvSpPr>
            <p:nvPr/>
          </p:nvSpPr>
          <p:spPr bwMode="auto">
            <a:xfrm>
              <a:off x="7215206" y="5286388"/>
              <a:ext cx="650892" cy="650892"/>
            </a:xfrm>
            <a:custGeom>
              <a:avLst/>
              <a:gdLst>
                <a:gd name="T0" fmla="*/ 19535 w 21600"/>
                <a:gd name="T1" fmla="*/ 0 h 21600"/>
                <a:gd name="T2" fmla="*/ 10800 w 21600"/>
                <a:gd name="T3" fmla="*/ 0 h 21600"/>
                <a:gd name="T4" fmla="*/ 2065 w 21600"/>
                <a:gd name="T5" fmla="*/ 0 h 21600"/>
                <a:gd name="T6" fmla="*/ 0 w 21600"/>
                <a:gd name="T7" fmla="*/ 15388 h 21600"/>
                <a:gd name="T8" fmla="*/ 0 w 21600"/>
                <a:gd name="T9" fmla="*/ 21600 h 21600"/>
                <a:gd name="T10" fmla="*/ 10800 w 21600"/>
                <a:gd name="T11" fmla="*/ 21600 h 21600"/>
                <a:gd name="T12" fmla="*/ 21600 w 21600"/>
                <a:gd name="T13" fmla="*/ 21600 h 21600"/>
                <a:gd name="T14" fmla="*/ 21600 w 21600"/>
                <a:gd name="T15" fmla="*/ 15388 h 21600"/>
                <a:gd name="T16" fmla="*/ 19535 w 21600"/>
                <a:gd name="T17" fmla="*/ 13553 h 21600"/>
                <a:gd name="T18" fmla="*/ 2065 w 21600"/>
                <a:gd name="T19" fmla="*/ 13553 h 21600"/>
                <a:gd name="T20" fmla="*/ 2065 w 21600"/>
                <a:gd name="T21" fmla="*/ 6776 h 21600"/>
                <a:gd name="T22" fmla="*/ 19535 w 21600"/>
                <a:gd name="T23" fmla="*/ 6776 h 21600"/>
                <a:gd name="T24" fmla="*/ 0 w 21600"/>
                <a:gd name="T25" fmla="*/ 18494 h 21600"/>
                <a:gd name="T26" fmla="*/ 21600 w 21600"/>
                <a:gd name="T27" fmla="*/ 18494 h 21600"/>
                <a:gd name="T28" fmla="*/ 4923 w 21600"/>
                <a:gd name="T29" fmla="*/ 2541 h 21600"/>
                <a:gd name="T30" fmla="*/ 16756 w 21600"/>
                <a:gd name="T31" fmla="*/ 1115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T28" t="T29" r="T30" b="T31"/>
              <a:pathLst>
                <a:path w="21600" h="21600" extrusionOk="0">
                  <a:moveTo>
                    <a:pt x="16994" y="15388"/>
                  </a:moveTo>
                  <a:lnTo>
                    <a:pt x="16994" y="13553"/>
                  </a:lnTo>
                  <a:lnTo>
                    <a:pt x="19535" y="13553"/>
                  </a:lnTo>
                  <a:lnTo>
                    <a:pt x="19535" y="10729"/>
                  </a:lnTo>
                  <a:lnTo>
                    <a:pt x="19535" y="6776"/>
                  </a:lnTo>
                  <a:lnTo>
                    <a:pt x="19535" y="0"/>
                  </a:lnTo>
                  <a:lnTo>
                    <a:pt x="10800" y="0"/>
                  </a:lnTo>
                  <a:lnTo>
                    <a:pt x="2065" y="0"/>
                  </a:lnTo>
                  <a:lnTo>
                    <a:pt x="2065" y="6776"/>
                  </a:lnTo>
                  <a:lnTo>
                    <a:pt x="2065" y="10729"/>
                  </a:lnTo>
                  <a:lnTo>
                    <a:pt x="2065" y="13553"/>
                  </a:lnTo>
                  <a:lnTo>
                    <a:pt x="4606" y="13553"/>
                  </a:lnTo>
                  <a:lnTo>
                    <a:pt x="4606" y="15388"/>
                  </a:lnTo>
                  <a:lnTo>
                    <a:pt x="0" y="15388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21600" y="15388"/>
                  </a:lnTo>
                  <a:lnTo>
                    <a:pt x="16994" y="15388"/>
                  </a:lnTo>
                  <a:close/>
                </a:path>
                <a:path w="21600" h="21600" extrusionOk="0">
                  <a:moveTo>
                    <a:pt x="4606" y="15388"/>
                  </a:moveTo>
                  <a:lnTo>
                    <a:pt x="4606" y="13553"/>
                  </a:lnTo>
                  <a:lnTo>
                    <a:pt x="16994" y="13553"/>
                  </a:lnTo>
                  <a:lnTo>
                    <a:pt x="16994" y="15388"/>
                  </a:lnTo>
                  <a:lnTo>
                    <a:pt x="4606" y="15388"/>
                  </a:lnTo>
                </a:path>
                <a:path w="21600" h="21600" extrusionOk="0">
                  <a:moveTo>
                    <a:pt x="4606" y="11294"/>
                  </a:moveTo>
                  <a:lnTo>
                    <a:pt x="4606" y="2259"/>
                  </a:lnTo>
                  <a:lnTo>
                    <a:pt x="16994" y="2259"/>
                  </a:lnTo>
                  <a:lnTo>
                    <a:pt x="16994" y="11294"/>
                  </a:lnTo>
                  <a:lnTo>
                    <a:pt x="4606" y="11294"/>
                  </a:lnTo>
                  <a:moveTo>
                    <a:pt x="13976" y="17082"/>
                  </a:moveTo>
                  <a:lnTo>
                    <a:pt x="13976" y="16376"/>
                  </a:lnTo>
                  <a:lnTo>
                    <a:pt x="20171" y="16376"/>
                  </a:lnTo>
                  <a:lnTo>
                    <a:pt x="20171" y="17082"/>
                  </a:lnTo>
                  <a:lnTo>
                    <a:pt x="13976" y="17082"/>
                  </a:ln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8" name="computr1"/>
            <p:cNvSpPr>
              <a:spLocks noEditPoints="1" noChangeArrowheads="1"/>
            </p:cNvSpPr>
            <p:nvPr/>
          </p:nvSpPr>
          <p:spPr bwMode="auto">
            <a:xfrm>
              <a:off x="4214810" y="3857628"/>
              <a:ext cx="650892" cy="650892"/>
            </a:xfrm>
            <a:custGeom>
              <a:avLst/>
              <a:gdLst>
                <a:gd name="T0" fmla="*/ 19535 w 21600"/>
                <a:gd name="T1" fmla="*/ 0 h 21600"/>
                <a:gd name="T2" fmla="*/ 10800 w 21600"/>
                <a:gd name="T3" fmla="*/ 0 h 21600"/>
                <a:gd name="T4" fmla="*/ 2065 w 21600"/>
                <a:gd name="T5" fmla="*/ 0 h 21600"/>
                <a:gd name="T6" fmla="*/ 0 w 21600"/>
                <a:gd name="T7" fmla="*/ 15388 h 21600"/>
                <a:gd name="T8" fmla="*/ 0 w 21600"/>
                <a:gd name="T9" fmla="*/ 21600 h 21600"/>
                <a:gd name="T10" fmla="*/ 10800 w 21600"/>
                <a:gd name="T11" fmla="*/ 21600 h 21600"/>
                <a:gd name="T12" fmla="*/ 21600 w 21600"/>
                <a:gd name="T13" fmla="*/ 21600 h 21600"/>
                <a:gd name="T14" fmla="*/ 21600 w 21600"/>
                <a:gd name="T15" fmla="*/ 15388 h 21600"/>
                <a:gd name="T16" fmla="*/ 19535 w 21600"/>
                <a:gd name="T17" fmla="*/ 13553 h 21600"/>
                <a:gd name="T18" fmla="*/ 2065 w 21600"/>
                <a:gd name="T19" fmla="*/ 13553 h 21600"/>
                <a:gd name="T20" fmla="*/ 2065 w 21600"/>
                <a:gd name="T21" fmla="*/ 6776 h 21600"/>
                <a:gd name="T22" fmla="*/ 19535 w 21600"/>
                <a:gd name="T23" fmla="*/ 6776 h 21600"/>
                <a:gd name="T24" fmla="*/ 0 w 21600"/>
                <a:gd name="T25" fmla="*/ 18494 h 21600"/>
                <a:gd name="T26" fmla="*/ 21600 w 21600"/>
                <a:gd name="T27" fmla="*/ 18494 h 21600"/>
                <a:gd name="T28" fmla="*/ 4923 w 21600"/>
                <a:gd name="T29" fmla="*/ 2541 h 21600"/>
                <a:gd name="T30" fmla="*/ 16756 w 21600"/>
                <a:gd name="T31" fmla="*/ 1115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T28" t="T29" r="T30" b="T31"/>
              <a:pathLst>
                <a:path w="21600" h="21600" extrusionOk="0">
                  <a:moveTo>
                    <a:pt x="16994" y="15388"/>
                  </a:moveTo>
                  <a:lnTo>
                    <a:pt x="16994" y="13553"/>
                  </a:lnTo>
                  <a:lnTo>
                    <a:pt x="19535" y="13553"/>
                  </a:lnTo>
                  <a:lnTo>
                    <a:pt x="19535" y="10729"/>
                  </a:lnTo>
                  <a:lnTo>
                    <a:pt x="19535" y="6776"/>
                  </a:lnTo>
                  <a:lnTo>
                    <a:pt x="19535" y="0"/>
                  </a:lnTo>
                  <a:lnTo>
                    <a:pt x="10800" y="0"/>
                  </a:lnTo>
                  <a:lnTo>
                    <a:pt x="2065" y="0"/>
                  </a:lnTo>
                  <a:lnTo>
                    <a:pt x="2065" y="6776"/>
                  </a:lnTo>
                  <a:lnTo>
                    <a:pt x="2065" y="10729"/>
                  </a:lnTo>
                  <a:lnTo>
                    <a:pt x="2065" y="13553"/>
                  </a:lnTo>
                  <a:lnTo>
                    <a:pt x="4606" y="13553"/>
                  </a:lnTo>
                  <a:lnTo>
                    <a:pt x="4606" y="15388"/>
                  </a:lnTo>
                  <a:lnTo>
                    <a:pt x="0" y="15388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21600" y="15388"/>
                  </a:lnTo>
                  <a:lnTo>
                    <a:pt x="16994" y="15388"/>
                  </a:lnTo>
                  <a:close/>
                </a:path>
                <a:path w="21600" h="21600" extrusionOk="0">
                  <a:moveTo>
                    <a:pt x="4606" y="15388"/>
                  </a:moveTo>
                  <a:lnTo>
                    <a:pt x="4606" y="13553"/>
                  </a:lnTo>
                  <a:lnTo>
                    <a:pt x="16994" y="13553"/>
                  </a:lnTo>
                  <a:lnTo>
                    <a:pt x="16994" y="15388"/>
                  </a:lnTo>
                  <a:lnTo>
                    <a:pt x="4606" y="15388"/>
                  </a:lnTo>
                </a:path>
                <a:path w="21600" h="21600" extrusionOk="0">
                  <a:moveTo>
                    <a:pt x="4606" y="11294"/>
                  </a:moveTo>
                  <a:lnTo>
                    <a:pt x="4606" y="2259"/>
                  </a:lnTo>
                  <a:lnTo>
                    <a:pt x="16994" y="2259"/>
                  </a:lnTo>
                  <a:lnTo>
                    <a:pt x="16994" y="11294"/>
                  </a:lnTo>
                  <a:lnTo>
                    <a:pt x="4606" y="11294"/>
                  </a:lnTo>
                  <a:moveTo>
                    <a:pt x="13976" y="17082"/>
                  </a:moveTo>
                  <a:lnTo>
                    <a:pt x="13976" y="16376"/>
                  </a:lnTo>
                  <a:lnTo>
                    <a:pt x="20171" y="16376"/>
                  </a:lnTo>
                  <a:lnTo>
                    <a:pt x="20171" y="17082"/>
                  </a:lnTo>
                  <a:lnTo>
                    <a:pt x="13976" y="17082"/>
                  </a:ln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cxnSp>
          <p:nvCxnSpPr>
            <p:cNvPr id="9" name="Curved Connector 8"/>
            <p:cNvCxnSpPr>
              <a:stCxn id="8" idx="13"/>
              <a:endCxn id="5" idx="8"/>
            </p:cNvCxnSpPr>
            <p:nvPr/>
          </p:nvCxnSpPr>
          <p:spPr>
            <a:xfrm>
              <a:off x="4865702" y="4414924"/>
              <a:ext cx="1063620" cy="361238"/>
            </a:xfrm>
            <a:prstGeom prst="curvedConnector3">
              <a:avLst>
                <a:gd name="adj1" fmla="val 50543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urved Connector 9"/>
            <p:cNvCxnSpPr>
              <a:stCxn id="6" idx="12"/>
              <a:endCxn id="5" idx="3"/>
            </p:cNvCxnSpPr>
            <p:nvPr/>
          </p:nvCxnSpPr>
          <p:spPr>
            <a:xfrm flipH="1">
              <a:off x="6353485" y="3914858"/>
              <a:ext cx="718845" cy="779706"/>
            </a:xfrm>
            <a:prstGeom prst="curvedConnector3">
              <a:avLst>
                <a:gd name="adj1" fmla="val 76887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urved Connector 10"/>
            <p:cNvCxnSpPr>
              <a:stCxn id="7" idx="12"/>
              <a:endCxn id="5" idx="9"/>
            </p:cNvCxnSpPr>
            <p:nvPr/>
          </p:nvCxnSpPr>
          <p:spPr>
            <a:xfrm flipH="1" flipV="1">
              <a:off x="6353485" y="4776162"/>
              <a:ext cx="861721" cy="1067522"/>
            </a:xfrm>
            <a:prstGeom prst="curvedConnector3">
              <a:avLst>
                <a:gd name="adj1" fmla="val 6414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omputr1"/>
            <p:cNvSpPr>
              <a:spLocks noEditPoints="1" noChangeArrowheads="1"/>
            </p:cNvSpPr>
            <p:nvPr/>
          </p:nvSpPr>
          <p:spPr bwMode="auto">
            <a:xfrm>
              <a:off x="4429124" y="5286364"/>
              <a:ext cx="650892" cy="650892"/>
            </a:xfrm>
            <a:custGeom>
              <a:avLst/>
              <a:gdLst>
                <a:gd name="T0" fmla="*/ 19535 w 21600"/>
                <a:gd name="T1" fmla="*/ 0 h 21600"/>
                <a:gd name="T2" fmla="*/ 10800 w 21600"/>
                <a:gd name="T3" fmla="*/ 0 h 21600"/>
                <a:gd name="T4" fmla="*/ 2065 w 21600"/>
                <a:gd name="T5" fmla="*/ 0 h 21600"/>
                <a:gd name="T6" fmla="*/ 0 w 21600"/>
                <a:gd name="T7" fmla="*/ 15388 h 21600"/>
                <a:gd name="T8" fmla="*/ 0 w 21600"/>
                <a:gd name="T9" fmla="*/ 21600 h 21600"/>
                <a:gd name="T10" fmla="*/ 10800 w 21600"/>
                <a:gd name="T11" fmla="*/ 21600 h 21600"/>
                <a:gd name="T12" fmla="*/ 21600 w 21600"/>
                <a:gd name="T13" fmla="*/ 21600 h 21600"/>
                <a:gd name="T14" fmla="*/ 21600 w 21600"/>
                <a:gd name="T15" fmla="*/ 15388 h 21600"/>
                <a:gd name="T16" fmla="*/ 19535 w 21600"/>
                <a:gd name="T17" fmla="*/ 13553 h 21600"/>
                <a:gd name="T18" fmla="*/ 2065 w 21600"/>
                <a:gd name="T19" fmla="*/ 13553 h 21600"/>
                <a:gd name="T20" fmla="*/ 2065 w 21600"/>
                <a:gd name="T21" fmla="*/ 6776 h 21600"/>
                <a:gd name="T22" fmla="*/ 19535 w 21600"/>
                <a:gd name="T23" fmla="*/ 6776 h 21600"/>
                <a:gd name="T24" fmla="*/ 0 w 21600"/>
                <a:gd name="T25" fmla="*/ 18494 h 21600"/>
                <a:gd name="T26" fmla="*/ 21600 w 21600"/>
                <a:gd name="T27" fmla="*/ 18494 h 21600"/>
                <a:gd name="T28" fmla="*/ 4923 w 21600"/>
                <a:gd name="T29" fmla="*/ 2541 h 21600"/>
                <a:gd name="T30" fmla="*/ 16756 w 21600"/>
                <a:gd name="T31" fmla="*/ 1115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T28" t="T29" r="T30" b="T31"/>
              <a:pathLst>
                <a:path w="21600" h="21600" extrusionOk="0">
                  <a:moveTo>
                    <a:pt x="16994" y="15388"/>
                  </a:moveTo>
                  <a:lnTo>
                    <a:pt x="16994" y="13553"/>
                  </a:lnTo>
                  <a:lnTo>
                    <a:pt x="19535" y="13553"/>
                  </a:lnTo>
                  <a:lnTo>
                    <a:pt x="19535" y="10729"/>
                  </a:lnTo>
                  <a:lnTo>
                    <a:pt x="19535" y="6776"/>
                  </a:lnTo>
                  <a:lnTo>
                    <a:pt x="19535" y="0"/>
                  </a:lnTo>
                  <a:lnTo>
                    <a:pt x="10800" y="0"/>
                  </a:lnTo>
                  <a:lnTo>
                    <a:pt x="2065" y="0"/>
                  </a:lnTo>
                  <a:lnTo>
                    <a:pt x="2065" y="6776"/>
                  </a:lnTo>
                  <a:lnTo>
                    <a:pt x="2065" y="10729"/>
                  </a:lnTo>
                  <a:lnTo>
                    <a:pt x="2065" y="13553"/>
                  </a:lnTo>
                  <a:lnTo>
                    <a:pt x="4606" y="13553"/>
                  </a:lnTo>
                  <a:lnTo>
                    <a:pt x="4606" y="15388"/>
                  </a:lnTo>
                  <a:lnTo>
                    <a:pt x="0" y="15388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21600" y="15388"/>
                  </a:lnTo>
                  <a:lnTo>
                    <a:pt x="16994" y="15388"/>
                  </a:lnTo>
                  <a:close/>
                </a:path>
                <a:path w="21600" h="21600" extrusionOk="0">
                  <a:moveTo>
                    <a:pt x="4606" y="15388"/>
                  </a:moveTo>
                  <a:lnTo>
                    <a:pt x="4606" y="13553"/>
                  </a:lnTo>
                  <a:lnTo>
                    <a:pt x="16994" y="13553"/>
                  </a:lnTo>
                  <a:lnTo>
                    <a:pt x="16994" y="15388"/>
                  </a:lnTo>
                  <a:lnTo>
                    <a:pt x="4606" y="15388"/>
                  </a:lnTo>
                </a:path>
                <a:path w="21600" h="21600" extrusionOk="0">
                  <a:moveTo>
                    <a:pt x="4606" y="11294"/>
                  </a:moveTo>
                  <a:lnTo>
                    <a:pt x="4606" y="2259"/>
                  </a:lnTo>
                  <a:lnTo>
                    <a:pt x="16994" y="2259"/>
                  </a:lnTo>
                  <a:lnTo>
                    <a:pt x="16994" y="11294"/>
                  </a:lnTo>
                  <a:lnTo>
                    <a:pt x="4606" y="11294"/>
                  </a:lnTo>
                  <a:moveTo>
                    <a:pt x="13976" y="17082"/>
                  </a:moveTo>
                  <a:lnTo>
                    <a:pt x="13976" y="16376"/>
                  </a:lnTo>
                  <a:lnTo>
                    <a:pt x="20171" y="16376"/>
                  </a:lnTo>
                  <a:lnTo>
                    <a:pt x="20171" y="17082"/>
                  </a:lnTo>
                  <a:lnTo>
                    <a:pt x="13976" y="17082"/>
                  </a:ln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cxnSp>
          <p:nvCxnSpPr>
            <p:cNvPr id="13" name="Curved Connector 12"/>
            <p:cNvCxnSpPr>
              <a:stCxn id="12" idx="13"/>
              <a:endCxn id="5" idx="5"/>
            </p:cNvCxnSpPr>
            <p:nvPr/>
          </p:nvCxnSpPr>
          <p:spPr>
            <a:xfrm flipV="1">
              <a:off x="5080016" y="4857760"/>
              <a:ext cx="849306" cy="985900"/>
            </a:xfrm>
            <a:prstGeom prst="curvedConnector3">
              <a:avLst>
                <a:gd name="adj1" fmla="val 3676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3" descr="C:\Users\Tue\AppData\Local\Microsoft\Windows\Temporary Internet Files\Content.IE5\3B6FJQWW\MCj02313900000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4282" y="3214686"/>
              <a:ext cx="1654148" cy="1490709"/>
            </a:xfrm>
            <a:prstGeom prst="rect">
              <a:avLst/>
            </a:prstGeom>
            <a:noFill/>
          </p:spPr>
        </p:pic>
        <p:cxnSp>
          <p:nvCxnSpPr>
            <p:cNvPr id="15" name="Curved Connector 36"/>
            <p:cNvCxnSpPr/>
            <p:nvPr/>
          </p:nvCxnSpPr>
          <p:spPr>
            <a:xfrm rot="10800000">
              <a:off x="1785918" y="4214818"/>
              <a:ext cx="1500198" cy="571504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000232" y="4143380"/>
              <a:ext cx="13276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500" dirty="0">
                  <a:latin typeface="Arial" pitchFamily="34" charset="0"/>
                  <a:cs typeface="Arial" pitchFamily="34" charset="0"/>
                </a:rPr>
                <a:t>91.182.13.174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572132" y="4857760"/>
              <a:ext cx="10711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500" dirty="0">
                  <a:latin typeface="Arial" pitchFamily="34" charset="0"/>
                  <a:cs typeface="Arial" pitchFamily="34" charset="0"/>
                </a:rPr>
                <a:t>192.168.*.*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643306" y="4857760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500" dirty="0">
                  <a:latin typeface="Arial" pitchFamily="34" charset="0"/>
                  <a:cs typeface="Arial" pitchFamily="34" charset="0"/>
                </a:rPr>
                <a:t>Router</a:t>
              </a:r>
            </a:p>
          </p:txBody>
        </p:sp>
        <p:sp>
          <p:nvSpPr>
            <p:cNvPr id="19" name="Bevel 18"/>
            <p:cNvSpPr/>
            <p:nvPr/>
          </p:nvSpPr>
          <p:spPr>
            <a:xfrm>
              <a:off x="3786182" y="4714884"/>
              <a:ext cx="428628" cy="214314"/>
            </a:xfrm>
            <a:prstGeom prst="bevel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0" name="Curved Connector 19"/>
            <p:cNvCxnSpPr>
              <a:stCxn id="19" idx="1"/>
            </p:cNvCxnSpPr>
            <p:nvPr/>
          </p:nvCxnSpPr>
          <p:spPr>
            <a:xfrm flipV="1">
              <a:off x="4188021" y="4786322"/>
              <a:ext cx="1669863" cy="35719"/>
            </a:xfrm>
            <a:prstGeom prst="curved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" descr="C:\Users\Tue\AppData\Local\Microsoft\Windows\Temporary Internet Files\Content.IE5\R8QOY5VG\MCj04247560000[1].wmf"/>
            <p:cNvPicPr>
              <a:picLocks noChangeAspect="1" noChangeArrowheads="1"/>
            </p:cNvPicPr>
            <p:nvPr/>
          </p:nvPicPr>
          <p:blipFill>
            <a:blip cstate="print"/>
            <a:srcRect/>
            <a:stretch>
              <a:fillRect/>
            </a:stretch>
          </p:blipFill>
          <p:spPr bwMode="auto">
            <a:xfrm>
              <a:off x="3214678" y="4286256"/>
              <a:ext cx="497013" cy="776276"/>
            </a:xfrm>
            <a:prstGeom prst="rect">
              <a:avLst/>
            </a:prstGeom>
            <a:noFill/>
          </p:spPr>
        </p:pic>
        <p:cxnSp>
          <p:nvCxnSpPr>
            <p:cNvPr id="22" name="Curved Connector 36"/>
            <p:cNvCxnSpPr>
              <a:stCxn id="19" idx="4"/>
            </p:cNvCxnSpPr>
            <p:nvPr/>
          </p:nvCxnSpPr>
          <p:spPr>
            <a:xfrm rot="10800000" flipV="1">
              <a:off x="3571868" y="4822040"/>
              <a:ext cx="214314" cy="35719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6541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All-in-one for home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967" y="2103042"/>
            <a:ext cx="8945404" cy="5115841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noProof="0" dirty="0" smtClean="0"/>
              <a:t>Firewall, router, switch and wireless access point</a:t>
            </a:r>
          </a:p>
        </p:txBody>
      </p:sp>
      <p:sp>
        <p:nvSpPr>
          <p:cNvPr id="6" name="computr1"/>
          <p:cNvSpPr>
            <a:spLocks noEditPoints="1" noChangeArrowheads="1"/>
          </p:cNvSpPr>
          <p:nvPr/>
        </p:nvSpPr>
        <p:spPr bwMode="auto">
          <a:xfrm>
            <a:off x="7842779" y="5744052"/>
            <a:ext cx="707506" cy="707242"/>
          </a:xfrm>
          <a:custGeom>
            <a:avLst/>
            <a:gdLst>
              <a:gd name="T0" fmla="*/ 19535 w 21600"/>
              <a:gd name="T1" fmla="*/ 0 h 21600"/>
              <a:gd name="T2" fmla="*/ 10800 w 21600"/>
              <a:gd name="T3" fmla="*/ 0 h 21600"/>
              <a:gd name="T4" fmla="*/ 2065 w 21600"/>
              <a:gd name="T5" fmla="*/ 0 h 21600"/>
              <a:gd name="T6" fmla="*/ 0 w 21600"/>
              <a:gd name="T7" fmla="*/ 15388 h 21600"/>
              <a:gd name="T8" fmla="*/ 0 w 21600"/>
              <a:gd name="T9" fmla="*/ 21600 h 21600"/>
              <a:gd name="T10" fmla="*/ 10800 w 21600"/>
              <a:gd name="T11" fmla="*/ 21600 h 21600"/>
              <a:gd name="T12" fmla="*/ 21600 w 21600"/>
              <a:gd name="T13" fmla="*/ 21600 h 21600"/>
              <a:gd name="T14" fmla="*/ 21600 w 21600"/>
              <a:gd name="T15" fmla="*/ 15388 h 21600"/>
              <a:gd name="T16" fmla="*/ 19535 w 21600"/>
              <a:gd name="T17" fmla="*/ 13553 h 21600"/>
              <a:gd name="T18" fmla="*/ 2065 w 21600"/>
              <a:gd name="T19" fmla="*/ 13553 h 21600"/>
              <a:gd name="T20" fmla="*/ 2065 w 21600"/>
              <a:gd name="T21" fmla="*/ 6776 h 21600"/>
              <a:gd name="T22" fmla="*/ 19535 w 21600"/>
              <a:gd name="T23" fmla="*/ 6776 h 21600"/>
              <a:gd name="T24" fmla="*/ 0 w 21600"/>
              <a:gd name="T25" fmla="*/ 18494 h 21600"/>
              <a:gd name="T26" fmla="*/ 21600 w 21600"/>
              <a:gd name="T27" fmla="*/ 18494 h 21600"/>
              <a:gd name="T28" fmla="*/ 4923 w 21600"/>
              <a:gd name="T29" fmla="*/ 2541 h 21600"/>
              <a:gd name="T30" fmla="*/ 16756 w 21600"/>
              <a:gd name="T31" fmla="*/ 1115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T28" t="T29" r="T30" b="T31"/>
            <a:pathLst>
              <a:path w="21600" h="21600" extrusionOk="0">
                <a:moveTo>
                  <a:pt x="16994" y="15388"/>
                </a:moveTo>
                <a:lnTo>
                  <a:pt x="16994" y="13553"/>
                </a:lnTo>
                <a:lnTo>
                  <a:pt x="19535" y="13553"/>
                </a:lnTo>
                <a:lnTo>
                  <a:pt x="19535" y="10729"/>
                </a:lnTo>
                <a:lnTo>
                  <a:pt x="19535" y="6776"/>
                </a:lnTo>
                <a:lnTo>
                  <a:pt x="19535" y="0"/>
                </a:lnTo>
                <a:lnTo>
                  <a:pt x="10800" y="0"/>
                </a:lnTo>
                <a:lnTo>
                  <a:pt x="2065" y="0"/>
                </a:lnTo>
                <a:lnTo>
                  <a:pt x="2065" y="6776"/>
                </a:lnTo>
                <a:lnTo>
                  <a:pt x="2065" y="10729"/>
                </a:lnTo>
                <a:lnTo>
                  <a:pt x="2065" y="13553"/>
                </a:lnTo>
                <a:lnTo>
                  <a:pt x="4606" y="13553"/>
                </a:lnTo>
                <a:lnTo>
                  <a:pt x="4606" y="15388"/>
                </a:lnTo>
                <a:lnTo>
                  <a:pt x="0" y="15388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5388"/>
                </a:lnTo>
                <a:lnTo>
                  <a:pt x="16994" y="15388"/>
                </a:lnTo>
                <a:close/>
              </a:path>
              <a:path w="21600" h="21600" extrusionOk="0">
                <a:moveTo>
                  <a:pt x="4606" y="15388"/>
                </a:moveTo>
                <a:lnTo>
                  <a:pt x="4606" y="13553"/>
                </a:lnTo>
                <a:lnTo>
                  <a:pt x="16994" y="13553"/>
                </a:lnTo>
                <a:lnTo>
                  <a:pt x="16994" y="15388"/>
                </a:lnTo>
                <a:lnTo>
                  <a:pt x="4606" y="15388"/>
                </a:lnTo>
              </a:path>
              <a:path w="21600" h="21600" extrusionOk="0">
                <a:moveTo>
                  <a:pt x="4606" y="11294"/>
                </a:moveTo>
                <a:lnTo>
                  <a:pt x="4606" y="2259"/>
                </a:lnTo>
                <a:lnTo>
                  <a:pt x="16994" y="2259"/>
                </a:lnTo>
                <a:lnTo>
                  <a:pt x="16994" y="11294"/>
                </a:lnTo>
                <a:lnTo>
                  <a:pt x="4606" y="11294"/>
                </a:lnTo>
                <a:moveTo>
                  <a:pt x="13976" y="17082"/>
                </a:moveTo>
                <a:lnTo>
                  <a:pt x="13976" y="16376"/>
                </a:lnTo>
                <a:lnTo>
                  <a:pt x="20171" y="16376"/>
                </a:lnTo>
                <a:lnTo>
                  <a:pt x="20171" y="17082"/>
                </a:lnTo>
                <a:lnTo>
                  <a:pt x="13976" y="17082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99377" tIns="49688" rIns="99377" bIns="49688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7" name="computr1"/>
          <p:cNvSpPr>
            <a:spLocks noEditPoints="1" noChangeArrowheads="1"/>
          </p:cNvSpPr>
          <p:nvPr/>
        </p:nvSpPr>
        <p:spPr bwMode="auto">
          <a:xfrm>
            <a:off x="4581411" y="4191599"/>
            <a:ext cx="707506" cy="707242"/>
          </a:xfrm>
          <a:custGeom>
            <a:avLst/>
            <a:gdLst>
              <a:gd name="T0" fmla="*/ 19535 w 21600"/>
              <a:gd name="T1" fmla="*/ 0 h 21600"/>
              <a:gd name="T2" fmla="*/ 10800 w 21600"/>
              <a:gd name="T3" fmla="*/ 0 h 21600"/>
              <a:gd name="T4" fmla="*/ 2065 w 21600"/>
              <a:gd name="T5" fmla="*/ 0 h 21600"/>
              <a:gd name="T6" fmla="*/ 0 w 21600"/>
              <a:gd name="T7" fmla="*/ 15388 h 21600"/>
              <a:gd name="T8" fmla="*/ 0 w 21600"/>
              <a:gd name="T9" fmla="*/ 21600 h 21600"/>
              <a:gd name="T10" fmla="*/ 10800 w 21600"/>
              <a:gd name="T11" fmla="*/ 21600 h 21600"/>
              <a:gd name="T12" fmla="*/ 21600 w 21600"/>
              <a:gd name="T13" fmla="*/ 21600 h 21600"/>
              <a:gd name="T14" fmla="*/ 21600 w 21600"/>
              <a:gd name="T15" fmla="*/ 15388 h 21600"/>
              <a:gd name="T16" fmla="*/ 19535 w 21600"/>
              <a:gd name="T17" fmla="*/ 13553 h 21600"/>
              <a:gd name="T18" fmla="*/ 2065 w 21600"/>
              <a:gd name="T19" fmla="*/ 13553 h 21600"/>
              <a:gd name="T20" fmla="*/ 2065 w 21600"/>
              <a:gd name="T21" fmla="*/ 6776 h 21600"/>
              <a:gd name="T22" fmla="*/ 19535 w 21600"/>
              <a:gd name="T23" fmla="*/ 6776 h 21600"/>
              <a:gd name="T24" fmla="*/ 0 w 21600"/>
              <a:gd name="T25" fmla="*/ 18494 h 21600"/>
              <a:gd name="T26" fmla="*/ 21600 w 21600"/>
              <a:gd name="T27" fmla="*/ 18494 h 21600"/>
              <a:gd name="T28" fmla="*/ 4923 w 21600"/>
              <a:gd name="T29" fmla="*/ 2541 h 21600"/>
              <a:gd name="T30" fmla="*/ 16756 w 21600"/>
              <a:gd name="T31" fmla="*/ 1115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T28" t="T29" r="T30" b="T31"/>
            <a:pathLst>
              <a:path w="21600" h="21600" extrusionOk="0">
                <a:moveTo>
                  <a:pt x="16994" y="15388"/>
                </a:moveTo>
                <a:lnTo>
                  <a:pt x="16994" y="13553"/>
                </a:lnTo>
                <a:lnTo>
                  <a:pt x="19535" y="13553"/>
                </a:lnTo>
                <a:lnTo>
                  <a:pt x="19535" y="10729"/>
                </a:lnTo>
                <a:lnTo>
                  <a:pt x="19535" y="6776"/>
                </a:lnTo>
                <a:lnTo>
                  <a:pt x="19535" y="0"/>
                </a:lnTo>
                <a:lnTo>
                  <a:pt x="10800" y="0"/>
                </a:lnTo>
                <a:lnTo>
                  <a:pt x="2065" y="0"/>
                </a:lnTo>
                <a:lnTo>
                  <a:pt x="2065" y="6776"/>
                </a:lnTo>
                <a:lnTo>
                  <a:pt x="2065" y="10729"/>
                </a:lnTo>
                <a:lnTo>
                  <a:pt x="2065" y="13553"/>
                </a:lnTo>
                <a:lnTo>
                  <a:pt x="4606" y="13553"/>
                </a:lnTo>
                <a:lnTo>
                  <a:pt x="4606" y="15388"/>
                </a:lnTo>
                <a:lnTo>
                  <a:pt x="0" y="15388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5388"/>
                </a:lnTo>
                <a:lnTo>
                  <a:pt x="16994" y="15388"/>
                </a:lnTo>
                <a:close/>
              </a:path>
              <a:path w="21600" h="21600" extrusionOk="0">
                <a:moveTo>
                  <a:pt x="4606" y="15388"/>
                </a:moveTo>
                <a:lnTo>
                  <a:pt x="4606" y="13553"/>
                </a:lnTo>
                <a:lnTo>
                  <a:pt x="16994" y="13553"/>
                </a:lnTo>
                <a:lnTo>
                  <a:pt x="16994" y="15388"/>
                </a:lnTo>
                <a:lnTo>
                  <a:pt x="4606" y="15388"/>
                </a:lnTo>
              </a:path>
              <a:path w="21600" h="21600" extrusionOk="0">
                <a:moveTo>
                  <a:pt x="4606" y="11294"/>
                </a:moveTo>
                <a:lnTo>
                  <a:pt x="4606" y="2259"/>
                </a:lnTo>
                <a:lnTo>
                  <a:pt x="16994" y="2259"/>
                </a:lnTo>
                <a:lnTo>
                  <a:pt x="16994" y="11294"/>
                </a:lnTo>
                <a:lnTo>
                  <a:pt x="4606" y="11294"/>
                </a:lnTo>
                <a:moveTo>
                  <a:pt x="13976" y="17082"/>
                </a:moveTo>
                <a:lnTo>
                  <a:pt x="13976" y="16376"/>
                </a:lnTo>
                <a:lnTo>
                  <a:pt x="20171" y="16376"/>
                </a:lnTo>
                <a:lnTo>
                  <a:pt x="20171" y="17082"/>
                </a:lnTo>
                <a:lnTo>
                  <a:pt x="13976" y="17082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99377" tIns="49688" rIns="99377" bIns="49688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cxnSp>
        <p:nvCxnSpPr>
          <p:cNvPr id="9" name="Curved Connector 8"/>
          <p:cNvCxnSpPr>
            <a:stCxn id="7" idx="13"/>
          </p:cNvCxnSpPr>
          <p:nvPr/>
        </p:nvCxnSpPr>
        <p:spPr>
          <a:xfrm>
            <a:off x="5288917" y="4797142"/>
            <a:ext cx="1156133" cy="392512"/>
          </a:xfrm>
          <a:prstGeom prst="curvedConnector3">
            <a:avLst>
              <a:gd name="adj1" fmla="val 5054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6" idx="12"/>
          </p:cNvCxnSpPr>
          <p:nvPr/>
        </p:nvCxnSpPr>
        <p:spPr>
          <a:xfrm flipH="1" flipV="1">
            <a:off x="6906107" y="5189654"/>
            <a:ext cx="936673" cy="1159942"/>
          </a:xfrm>
          <a:prstGeom prst="curvedConnector3">
            <a:avLst>
              <a:gd name="adj1" fmla="val 641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mputr1"/>
          <p:cNvSpPr>
            <a:spLocks noEditPoints="1" noChangeArrowheads="1"/>
          </p:cNvSpPr>
          <p:nvPr/>
        </p:nvSpPr>
        <p:spPr bwMode="auto">
          <a:xfrm>
            <a:off x="4814366" y="5744026"/>
            <a:ext cx="707506" cy="707242"/>
          </a:xfrm>
          <a:custGeom>
            <a:avLst/>
            <a:gdLst>
              <a:gd name="T0" fmla="*/ 19535 w 21600"/>
              <a:gd name="T1" fmla="*/ 0 h 21600"/>
              <a:gd name="T2" fmla="*/ 10800 w 21600"/>
              <a:gd name="T3" fmla="*/ 0 h 21600"/>
              <a:gd name="T4" fmla="*/ 2065 w 21600"/>
              <a:gd name="T5" fmla="*/ 0 h 21600"/>
              <a:gd name="T6" fmla="*/ 0 w 21600"/>
              <a:gd name="T7" fmla="*/ 15388 h 21600"/>
              <a:gd name="T8" fmla="*/ 0 w 21600"/>
              <a:gd name="T9" fmla="*/ 21600 h 21600"/>
              <a:gd name="T10" fmla="*/ 10800 w 21600"/>
              <a:gd name="T11" fmla="*/ 21600 h 21600"/>
              <a:gd name="T12" fmla="*/ 21600 w 21600"/>
              <a:gd name="T13" fmla="*/ 21600 h 21600"/>
              <a:gd name="T14" fmla="*/ 21600 w 21600"/>
              <a:gd name="T15" fmla="*/ 15388 h 21600"/>
              <a:gd name="T16" fmla="*/ 19535 w 21600"/>
              <a:gd name="T17" fmla="*/ 13553 h 21600"/>
              <a:gd name="T18" fmla="*/ 2065 w 21600"/>
              <a:gd name="T19" fmla="*/ 13553 h 21600"/>
              <a:gd name="T20" fmla="*/ 2065 w 21600"/>
              <a:gd name="T21" fmla="*/ 6776 h 21600"/>
              <a:gd name="T22" fmla="*/ 19535 w 21600"/>
              <a:gd name="T23" fmla="*/ 6776 h 21600"/>
              <a:gd name="T24" fmla="*/ 0 w 21600"/>
              <a:gd name="T25" fmla="*/ 18494 h 21600"/>
              <a:gd name="T26" fmla="*/ 21600 w 21600"/>
              <a:gd name="T27" fmla="*/ 18494 h 21600"/>
              <a:gd name="T28" fmla="*/ 4923 w 21600"/>
              <a:gd name="T29" fmla="*/ 2541 h 21600"/>
              <a:gd name="T30" fmla="*/ 16756 w 21600"/>
              <a:gd name="T31" fmla="*/ 1115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T28" t="T29" r="T30" b="T31"/>
            <a:pathLst>
              <a:path w="21600" h="21600" extrusionOk="0">
                <a:moveTo>
                  <a:pt x="16994" y="15388"/>
                </a:moveTo>
                <a:lnTo>
                  <a:pt x="16994" y="13553"/>
                </a:lnTo>
                <a:lnTo>
                  <a:pt x="19535" y="13553"/>
                </a:lnTo>
                <a:lnTo>
                  <a:pt x="19535" y="10729"/>
                </a:lnTo>
                <a:lnTo>
                  <a:pt x="19535" y="6776"/>
                </a:lnTo>
                <a:lnTo>
                  <a:pt x="19535" y="0"/>
                </a:lnTo>
                <a:lnTo>
                  <a:pt x="10800" y="0"/>
                </a:lnTo>
                <a:lnTo>
                  <a:pt x="2065" y="0"/>
                </a:lnTo>
                <a:lnTo>
                  <a:pt x="2065" y="6776"/>
                </a:lnTo>
                <a:lnTo>
                  <a:pt x="2065" y="10729"/>
                </a:lnTo>
                <a:lnTo>
                  <a:pt x="2065" y="13553"/>
                </a:lnTo>
                <a:lnTo>
                  <a:pt x="4606" y="13553"/>
                </a:lnTo>
                <a:lnTo>
                  <a:pt x="4606" y="15388"/>
                </a:lnTo>
                <a:lnTo>
                  <a:pt x="0" y="15388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5388"/>
                </a:lnTo>
                <a:lnTo>
                  <a:pt x="16994" y="15388"/>
                </a:lnTo>
                <a:close/>
              </a:path>
              <a:path w="21600" h="21600" extrusionOk="0">
                <a:moveTo>
                  <a:pt x="4606" y="15388"/>
                </a:moveTo>
                <a:lnTo>
                  <a:pt x="4606" y="13553"/>
                </a:lnTo>
                <a:lnTo>
                  <a:pt x="16994" y="13553"/>
                </a:lnTo>
                <a:lnTo>
                  <a:pt x="16994" y="15388"/>
                </a:lnTo>
                <a:lnTo>
                  <a:pt x="4606" y="15388"/>
                </a:lnTo>
              </a:path>
              <a:path w="21600" h="21600" extrusionOk="0">
                <a:moveTo>
                  <a:pt x="4606" y="11294"/>
                </a:moveTo>
                <a:lnTo>
                  <a:pt x="4606" y="2259"/>
                </a:lnTo>
                <a:lnTo>
                  <a:pt x="16994" y="2259"/>
                </a:lnTo>
                <a:lnTo>
                  <a:pt x="16994" y="11294"/>
                </a:lnTo>
                <a:lnTo>
                  <a:pt x="4606" y="11294"/>
                </a:lnTo>
                <a:moveTo>
                  <a:pt x="13976" y="17082"/>
                </a:moveTo>
                <a:lnTo>
                  <a:pt x="13976" y="16376"/>
                </a:lnTo>
                <a:lnTo>
                  <a:pt x="20171" y="16376"/>
                </a:lnTo>
                <a:lnTo>
                  <a:pt x="20171" y="17082"/>
                </a:lnTo>
                <a:lnTo>
                  <a:pt x="13976" y="17082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99377" tIns="49688" rIns="99377" bIns="49688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cxnSp>
        <p:nvCxnSpPr>
          <p:cNvPr id="16" name="Curved Connector 15"/>
          <p:cNvCxnSpPr>
            <a:stCxn id="15" idx="13"/>
          </p:cNvCxnSpPr>
          <p:nvPr/>
        </p:nvCxnSpPr>
        <p:spPr>
          <a:xfrm flipV="1">
            <a:off x="5521872" y="5278316"/>
            <a:ext cx="923178" cy="1071253"/>
          </a:xfrm>
          <a:prstGeom prst="curvedConnector3">
            <a:avLst>
              <a:gd name="adj1" fmla="val 3676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C:\Users\Tue\AppData\Local\Microsoft\Windows\Temporary Internet Files\Content.IE5\3B6FJQWW\MCj02313900000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2920" y="3492995"/>
            <a:ext cx="1798025" cy="1619766"/>
          </a:xfrm>
          <a:prstGeom prst="rect">
            <a:avLst/>
          </a:prstGeom>
          <a:noFill/>
        </p:spPr>
      </p:pic>
      <p:cxnSp>
        <p:nvCxnSpPr>
          <p:cNvPr id="37" name="Curved Connector 36"/>
          <p:cNvCxnSpPr/>
          <p:nvPr/>
        </p:nvCxnSpPr>
        <p:spPr>
          <a:xfrm rot="10800000">
            <a:off x="1941256" y="4579712"/>
            <a:ext cx="3882581" cy="62098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407166" y="4269222"/>
            <a:ext cx="1443082" cy="334423"/>
          </a:xfrm>
          <a:prstGeom prst="rect">
            <a:avLst/>
          </a:prstGeom>
          <a:noFill/>
        </p:spPr>
        <p:txBody>
          <a:bodyPr wrap="none" lIns="99377" tIns="49688" rIns="99377" bIns="49688" rtlCol="0">
            <a:spAutoFit/>
          </a:bodyPr>
          <a:lstStyle/>
          <a:p>
            <a:r>
              <a:rPr lang="en-GB" sz="1500" dirty="0">
                <a:latin typeface="Arial" pitchFamily="34" charset="0"/>
                <a:cs typeface="Arial" pitchFamily="34" charset="0"/>
              </a:rPr>
              <a:t>91.182.13.174</a:t>
            </a:r>
          </a:p>
        </p:txBody>
      </p:sp>
      <p:pic>
        <p:nvPicPr>
          <p:cNvPr id="24" name="Picture 5" descr="C:\Users\Tue\AppData\Local\Microsoft\Windows\Temporary Internet Files\Content.IE5\R8QOY5VG\MCj0432567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68533" y="4036353"/>
            <a:ext cx="1987868" cy="1987127"/>
          </a:xfrm>
          <a:prstGeom prst="rect">
            <a:avLst/>
          </a:prstGeom>
          <a:noFill/>
        </p:spPr>
      </p:pic>
      <p:sp>
        <p:nvSpPr>
          <p:cNvPr id="56" name="TextBox 55"/>
          <p:cNvSpPr txBox="1"/>
          <p:nvPr/>
        </p:nvSpPr>
        <p:spPr>
          <a:xfrm>
            <a:off x="5979141" y="5355939"/>
            <a:ext cx="1164293" cy="334423"/>
          </a:xfrm>
          <a:prstGeom prst="rect">
            <a:avLst/>
          </a:prstGeom>
          <a:noFill/>
        </p:spPr>
        <p:txBody>
          <a:bodyPr wrap="none" lIns="99377" tIns="49688" rIns="99377" bIns="49688" rtlCol="0">
            <a:spAutoFit/>
          </a:bodyPr>
          <a:lstStyle/>
          <a:p>
            <a:r>
              <a:rPr lang="en-GB" sz="1500" dirty="0">
                <a:latin typeface="Arial" pitchFamily="34" charset="0"/>
                <a:cs typeface="Arial" pitchFamily="34" charset="0"/>
              </a:rPr>
              <a:t>192.168.*.*</a:t>
            </a:r>
          </a:p>
        </p:txBody>
      </p:sp>
      <p:cxnSp>
        <p:nvCxnSpPr>
          <p:cNvPr id="28" name="Curved Connector 27"/>
          <p:cNvCxnSpPr/>
          <p:nvPr/>
        </p:nvCxnSpPr>
        <p:spPr>
          <a:xfrm flipV="1">
            <a:off x="7454521" y="4036353"/>
            <a:ext cx="776516" cy="698604"/>
          </a:xfrm>
          <a:prstGeom prst="curvedConnector3">
            <a:avLst>
              <a:gd name="adj1" fmla="val 50000"/>
            </a:avLst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8" name="laptop"/>
          <p:cNvSpPr>
            <a:spLocks noEditPoints="1" noChangeArrowheads="1"/>
          </p:cNvSpPr>
          <p:nvPr/>
        </p:nvSpPr>
        <p:spPr bwMode="auto">
          <a:xfrm>
            <a:off x="8231038" y="3725862"/>
            <a:ext cx="722214" cy="543359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9377" tIns="49688" rIns="99377" bIns="49688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4374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Firewall – the basic technologies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 smtClean="0"/>
              <a:t>Packet Filtering</a:t>
            </a:r>
          </a:p>
          <a:p>
            <a:r>
              <a:rPr lang="en-GB" noProof="0" dirty="0" smtClean="0"/>
              <a:t>Circuit level gateways</a:t>
            </a:r>
          </a:p>
          <a:p>
            <a:r>
              <a:rPr lang="en-GB" noProof="0" dirty="0" smtClean="0"/>
              <a:t>Application level gateways</a:t>
            </a:r>
          </a:p>
          <a:p>
            <a:r>
              <a:rPr lang="en-GB" noProof="0" dirty="0" smtClean="0"/>
              <a:t>Statefull Inspection</a:t>
            </a:r>
          </a:p>
          <a:p>
            <a:endParaRPr lang="en-GB" noProof="0" dirty="0" smtClean="0"/>
          </a:p>
          <a:p>
            <a:r>
              <a:rPr lang="en-GB" noProof="0" dirty="0" smtClean="0"/>
              <a:t>Exercise: </a:t>
            </a:r>
          </a:p>
          <a:p>
            <a:pPr lvl="1"/>
            <a:r>
              <a:rPr lang="en-GB" noProof="0" dirty="0" smtClean="0"/>
              <a:t>Form groups – one technology for each group</a:t>
            </a:r>
          </a:p>
          <a:p>
            <a:pPr lvl="1"/>
            <a:r>
              <a:rPr lang="en-GB" noProof="0" dirty="0" smtClean="0"/>
              <a:t>Prepare a presentation of your subject – 20 minutes</a:t>
            </a:r>
          </a:p>
          <a:p>
            <a:pPr lvl="1"/>
            <a:endParaRPr lang="en-GB" noProof="0" dirty="0" smtClean="0"/>
          </a:p>
          <a:p>
            <a:endParaRPr lang="en-GB" noProof="0" dirty="0" smtClean="0"/>
          </a:p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57200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phbusiness POWERPOINT skabel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8798</TotalTime>
  <Words>1293</Words>
  <Application>Microsoft Macintosh PowerPoint</Application>
  <PresentationFormat>Brugerdefineret</PresentationFormat>
  <Paragraphs>249</Paragraphs>
  <Slides>34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Diastitler</vt:lpstr>
      </vt:variant>
      <vt:variant>
        <vt:i4>34</vt:i4>
      </vt:variant>
    </vt:vector>
  </HeadingPairs>
  <TitlesOfParts>
    <vt:vector size="35" baseType="lpstr">
      <vt:lpstr>cphbusiness POWERPOINT skabelon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Communicating data</vt:lpstr>
      <vt:lpstr>Firewalls</vt:lpstr>
      <vt:lpstr>All-in-one for home use</vt:lpstr>
      <vt:lpstr>Firewall – the basic technologies</vt:lpstr>
      <vt:lpstr>Packet filtering</vt:lpstr>
      <vt:lpstr>Circuit level gateways</vt:lpstr>
      <vt:lpstr>Application level gateways</vt:lpstr>
      <vt:lpstr>Statefull inspection</vt:lpstr>
      <vt:lpstr>Using more than 1 firewall</vt:lpstr>
      <vt:lpstr>Using more than 1 firewall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Snort a free IDS/IPS</vt:lpstr>
      <vt:lpstr>CGI attacks</vt:lpstr>
      <vt:lpstr>Buffer overflows</vt:lpstr>
      <vt:lpstr>SMB Probes</vt:lpstr>
      <vt:lpstr>OS fingerprinting</vt:lpstr>
      <vt:lpstr>Port scans</vt:lpstr>
      <vt:lpstr>PowerPoint-præsentation</vt:lpstr>
      <vt:lpstr>Web Application Firewalls</vt:lpstr>
      <vt:lpstr>WAF – operations modes</vt:lpstr>
      <vt:lpstr>WAF – main benefits</vt:lpstr>
      <vt:lpstr>WAF – benefits</vt:lpstr>
      <vt:lpstr>WAF – weaknesses</vt:lpstr>
      <vt:lpstr>Student presentations</vt:lpstr>
      <vt:lpstr>PowerPoint-præsentation</vt:lpstr>
    </vt:vector>
  </TitlesOfParts>
  <Company>Handelsskolen København Nord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Dias nummer 1</dc:title>
  <dc:creator>moch</dc:creator>
  <cp:lastModifiedBy>Tue Becher</cp:lastModifiedBy>
  <cp:revision>298</cp:revision>
  <cp:lastPrinted>2013-01-11T11:40:44Z</cp:lastPrinted>
  <dcterms:created xsi:type="dcterms:W3CDTF">2012-08-07T06:47:38Z</dcterms:created>
  <dcterms:modified xsi:type="dcterms:W3CDTF">2016-02-15T09:31:30Z</dcterms:modified>
</cp:coreProperties>
</file>